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45"/>
  </p:notesMasterIdLst>
  <p:sldIdLst>
    <p:sldId id="256" r:id="rId2"/>
    <p:sldId id="322" r:id="rId3"/>
    <p:sldId id="284" r:id="rId4"/>
    <p:sldId id="272" r:id="rId5"/>
    <p:sldId id="273" r:id="rId6"/>
    <p:sldId id="338" r:id="rId7"/>
    <p:sldId id="274" r:id="rId8"/>
    <p:sldId id="266" r:id="rId9"/>
    <p:sldId id="285" r:id="rId10"/>
    <p:sldId id="264" r:id="rId11"/>
    <p:sldId id="276" r:id="rId12"/>
    <p:sldId id="308" r:id="rId13"/>
    <p:sldId id="279" r:id="rId14"/>
    <p:sldId id="309" r:id="rId15"/>
    <p:sldId id="311" r:id="rId16"/>
    <p:sldId id="310" r:id="rId17"/>
    <p:sldId id="333" r:id="rId18"/>
    <p:sldId id="312" r:id="rId19"/>
    <p:sldId id="313" r:id="rId20"/>
    <p:sldId id="315" r:id="rId21"/>
    <p:sldId id="339" r:id="rId22"/>
    <p:sldId id="340" r:id="rId23"/>
    <p:sldId id="341" r:id="rId24"/>
    <p:sldId id="286" r:id="rId25"/>
    <p:sldId id="281" r:id="rId26"/>
    <p:sldId id="302" r:id="rId27"/>
    <p:sldId id="268" r:id="rId28"/>
    <p:sldId id="337" r:id="rId29"/>
    <p:sldId id="260" r:id="rId30"/>
    <p:sldId id="334" r:id="rId31"/>
    <p:sldId id="335" r:id="rId32"/>
    <p:sldId id="336" r:id="rId33"/>
    <p:sldId id="318" r:id="rId34"/>
    <p:sldId id="262" r:id="rId35"/>
    <p:sldId id="296" r:id="rId36"/>
    <p:sldId id="316" r:id="rId37"/>
    <p:sldId id="294" r:id="rId38"/>
    <p:sldId id="295" r:id="rId39"/>
    <p:sldId id="342" r:id="rId40"/>
    <p:sldId id="305" r:id="rId41"/>
    <p:sldId id="319" r:id="rId42"/>
    <p:sldId id="306" r:id="rId43"/>
    <p:sldId id="30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anche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354" autoAdjust="0"/>
  </p:normalViewPr>
  <p:slideViewPr>
    <p:cSldViewPr>
      <p:cViewPr>
        <p:scale>
          <a:sx n="78" d="100"/>
          <a:sy n="78" d="100"/>
        </p:scale>
        <p:origin x="-2574" y="-13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6F566-4B5B-4121-81AD-FDDC77E0A354}"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n-US"/>
        </a:p>
      </dgm:t>
    </dgm:pt>
    <dgm:pt modelId="{8DA1C41D-88B6-4FB8-9357-EFB45D31EBB2}">
      <dgm:prSet phldrT="[Text]" custT="1"/>
      <dgm:spPr/>
      <dgm:t>
        <a:bodyPr/>
        <a:lstStyle/>
        <a:p>
          <a:r>
            <a:rPr lang="en-US" sz="2000" b="1" dirty="0" smtClean="0">
              <a:solidFill>
                <a:schemeClr val="tx1"/>
              </a:solidFill>
              <a:latin typeface="Arial" pitchFamily="34" charset="0"/>
              <a:cs typeface="Arial" pitchFamily="34" charset="0"/>
            </a:rPr>
            <a:t>Rigor and Relevance</a:t>
          </a:r>
          <a:endParaRPr lang="en-US" sz="2000" dirty="0">
            <a:solidFill>
              <a:schemeClr val="tx1"/>
            </a:solidFill>
          </a:endParaRPr>
        </a:p>
      </dgm:t>
    </dgm:pt>
    <dgm:pt modelId="{8D75CA76-9B32-4ED9-9B87-ECC9064A0173}" type="parTrans" cxnId="{2233A4E8-BB50-44A4-81ED-26038D9F6719}">
      <dgm:prSet/>
      <dgm:spPr/>
      <dgm:t>
        <a:bodyPr/>
        <a:lstStyle/>
        <a:p>
          <a:endParaRPr lang="en-US"/>
        </a:p>
      </dgm:t>
    </dgm:pt>
    <dgm:pt modelId="{4CC195D0-4873-4CC5-8DDE-1CA334B76C7E}" type="sibTrans" cxnId="{2233A4E8-BB50-44A4-81ED-26038D9F6719}">
      <dgm:prSet/>
      <dgm:spPr/>
      <dgm:t>
        <a:bodyPr/>
        <a:lstStyle/>
        <a:p>
          <a:endParaRPr lang="en-US"/>
        </a:p>
      </dgm:t>
    </dgm:pt>
    <dgm:pt modelId="{D9859B99-E3E6-43FF-8C53-1F45B19CE4CB}">
      <dgm:prSet phldrT="[Text]" custT="1"/>
      <dgm:spPr>
        <a:solidFill>
          <a:schemeClr val="bg2">
            <a:lumMod val="90000"/>
            <a:alpha val="90000"/>
          </a:schemeClr>
        </a:solidFill>
      </dgm:spPr>
      <dgm:t>
        <a:bodyPr/>
        <a:lstStyle/>
        <a:p>
          <a:r>
            <a:rPr lang="en-US" sz="1600" dirty="0" smtClean="0">
              <a:latin typeface="Arial" pitchFamily="34" charset="0"/>
              <a:cs typeface="Arial" pitchFamily="34" charset="0"/>
            </a:rPr>
            <a:t>More than 600 faculty develop and set standards to ensure CLEP exams are comparable to those of introductory college courses.</a:t>
          </a:r>
          <a:endParaRPr lang="en-US" sz="1600" dirty="0"/>
        </a:p>
      </dgm:t>
    </dgm:pt>
    <dgm:pt modelId="{F64E57B3-2CDB-4AB6-BC23-5C86ACBD9563}" type="parTrans" cxnId="{9B23F1B1-BF37-4D0E-8F28-B58BCB16BC50}">
      <dgm:prSet/>
      <dgm:spPr/>
      <dgm:t>
        <a:bodyPr/>
        <a:lstStyle/>
        <a:p>
          <a:endParaRPr lang="en-US"/>
        </a:p>
      </dgm:t>
    </dgm:pt>
    <dgm:pt modelId="{9E503E58-0F87-428F-BF91-14343284B389}" type="sibTrans" cxnId="{9B23F1B1-BF37-4D0E-8F28-B58BCB16BC50}">
      <dgm:prSet/>
      <dgm:spPr/>
      <dgm:t>
        <a:bodyPr/>
        <a:lstStyle/>
        <a:p>
          <a:endParaRPr lang="en-US"/>
        </a:p>
      </dgm:t>
    </dgm:pt>
    <dgm:pt modelId="{F9EEFEAF-DC4A-407D-97AB-B69CF0E70CBA}">
      <dgm:prSet phldrT="[Text]" custT="1"/>
      <dgm:spPr/>
      <dgm:t>
        <a:bodyPr/>
        <a:lstStyle/>
        <a:p>
          <a:r>
            <a:rPr lang="en-US" sz="2000" b="1" dirty="0" smtClean="0">
              <a:solidFill>
                <a:schemeClr val="tx1"/>
              </a:solidFill>
              <a:latin typeface="Arial" pitchFamily="34" charset="0"/>
              <a:cs typeface="Arial" pitchFamily="34" charset="0"/>
            </a:rPr>
            <a:t>Access</a:t>
          </a:r>
          <a:endParaRPr lang="en-US" sz="2000" dirty="0">
            <a:solidFill>
              <a:schemeClr val="tx1"/>
            </a:solidFill>
          </a:endParaRPr>
        </a:p>
      </dgm:t>
    </dgm:pt>
    <dgm:pt modelId="{75461DB2-C02B-4AA1-AB85-5469E69C6D60}" type="parTrans" cxnId="{168ACD93-570F-4795-9FA9-6F51736E9146}">
      <dgm:prSet/>
      <dgm:spPr/>
      <dgm:t>
        <a:bodyPr/>
        <a:lstStyle/>
        <a:p>
          <a:endParaRPr lang="en-US"/>
        </a:p>
      </dgm:t>
    </dgm:pt>
    <dgm:pt modelId="{BF7907A3-E96B-47D6-A8CA-405507C5655A}" type="sibTrans" cxnId="{168ACD93-570F-4795-9FA9-6F51736E9146}">
      <dgm:prSet/>
      <dgm:spPr/>
      <dgm:t>
        <a:bodyPr/>
        <a:lstStyle/>
        <a:p>
          <a:endParaRPr lang="en-US"/>
        </a:p>
      </dgm:t>
    </dgm:pt>
    <dgm:pt modelId="{F099D979-22AD-421B-93B5-F249ACC890BC}">
      <dgm:prSet phldrT="[Text]" custT="1"/>
      <dgm:spPr>
        <a:solidFill>
          <a:schemeClr val="bg2">
            <a:lumMod val="90000"/>
            <a:alpha val="90000"/>
          </a:schemeClr>
        </a:solidFill>
      </dgm:spPr>
      <dgm:t>
        <a:bodyPr/>
        <a:lstStyle/>
        <a:p>
          <a:r>
            <a:rPr lang="en-US" sz="1600" dirty="0" smtClean="0">
              <a:latin typeface="Arial" pitchFamily="34" charset="0"/>
              <a:cs typeface="Arial" pitchFamily="34" charset="0"/>
            </a:rPr>
            <a:t>CLEP allows capable students to move ahead, opening seats in introductory classes. </a:t>
          </a:r>
          <a:endParaRPr lang="en-US" sz="1600" dirty="0"/>
        </a:p>
      </dgm:t>
    </dgm:pt>
    <dgm:pt modelId="{6743D465-2CB6-44F1-A78B-0658F678AD94}" type="parTrans" cxnId="{EDF6DB5D-66FF-4780-AA74-5B261A54195C}">
      <dgm:prSet/>
      <dgm:spPr/>
      <dgm:t>
        <a:bodyPr/>
        <a:lstStyle/>
        <a:p>
          <a:endParaRPr lang="en-US"/>
        </a:p>
      </dgm:t>
    </dgm:pt>
    <dgm:pt modelId="{5A40EDCF-8D61-4EBD-8160-C52A83F6CC71}" type="sibTrans" cxnId="{EDF6DB5D-66FF-4780-AA74-5B261A54195C}">
      <dgm:prSet/>
      <dgm:spPr/>
      <dgm:t>
        <a:bodyPr/>
        <a:lstStyle/>
        <a:p>
          <a:endParaRPr lang="en-US"/>
        </a:p>
      </dgm:t>
    </dgm:pt>
    <dgm:pt modelId="{911F91B4-9F2A-4E0D-99E8-688FAE9DA05C}">
      <dgm:prSet phldrT="[Text]" custT="1"/>
      <dgm:spPr>
        <a:solidFill>
          <a:schemeClr val="bg2">
            <a:lumMod val="90000"/>
            <a:alpha val="90000"/>
          </a:schemeClr>
        </a:solidFill>
      </dgm:spPr>
      <dgm:t>
        <a:bodyPr/>
        <a:lstStyle/>
        <a:p>
          <a:r>
            <a:rPr lang="en-US" sz="1600" dirty="0" smtClean="0">
              <a:latin typeface="Arial" pitchFamily="34" charset="0"/>
              <a:cs typeface="Arial" pitchFamily="34" charset="0"/>
            </a:rPr>
            <a:t>91% of CLEP students report that CLEP made a difference in their ability to complete their degree</a:t>
          </a:r>
          <a:endParaRPr lang="en-US" sz="1600" dirty="0">
            <a:latin typeface="Arial" pitchFamily="34" charset="0"/>
            <a:cs typeface="Arial" pitchFamily="34" charset="0"/>
          </a:endParaRPr>
        </a:p>
      </dgm:t>
    </dgm:pt>
    <dgm:pt modelId="{9678A830-DFB2-41AA-8B71-25E7B95302D2}" type="sibTrans" cxnId="{30F19546-DB6C-4979-A144-ECA9C465C737}">
      <dgm:prSet/>
      <dgm:spPr/>
      <dgm:t>
        <a:bodyPr/>
        <a:lstStyle/>
        <a:p>
          <a:endParaRPr lang="en-US"/>
        </a:p>
      </dgm:t>
    </dgm:pt>
    <dgm:pt modelId="{B26AB00C-CE2B-4CDF-8CDC-7BB427AEEE07}" type="parTrans" cxnId="{30F19546-DB6C-4979-A144-ECA9C465C737}">
      <dgm:prSet/>
      <dgm:spPr/>
      <dgm:t>
        <a:bodyPr/>
        <a:lstStyle/>
        <a:p>
          <a:endParaRPr lang="en-US"/>
        </a:p>
      </dgm:t>
    </dgm:pt>
    <dgm:pt modelId="{E085602D-5F7D-4AF7-9058-6A39582EC22B}">
      <dgm:prSet custT="1"/>
      <dgm:spPr/>
      <dgm:t>
        <a:bodyPr/>
        <a:lstStyle/>
        <a:p>
          <a:r>
            <a:rPr lang="en-US" sz="2000" b="1" dirty="0" smtClean="0">
              <a:solidFill>
                <a:schemeClr val="tx1"/>
              </a:solidFill>
              <a:latin typeface="Arial" pitchFamily="34" charset="0"/>
              <a:cs typeface="Arial" pitchFamily="34" charset="0"/>
            </a:rPr>
            <a:t>Graduation Rates</a:t>
          </a:r>
        </a:p>
      </dgm:t>
    </dgm:pt>
    <dgm:pt modelId="{60BE1D2D-F75E-4FC8-952F-1E257E62455A}" type="parTrans" cxnId="{D01C3614-3800-4170-B39E-C4F67B3F6B0B}">
      <dgm:prSet/>
      <dgm:spPr/>
      <dgm:t>
        <a:bodyPr/>
        <a:lstStyle/>
        <a:p>
          <a:endParaRPr lang="en-US"/>
        </a:p>
      </dgm:t>
    </dgm:pt>
    <dgm:pt modelId="{9667E4D8-1183-4FF2-BE5E-8459452F151A}" type="sibTrans" cxnId="{D01C3614-3800-4170-B39E-C4F67B3F6B0B}">
      <dgm:prSet/>
      <dgm:spPr/>
      <dgm:t>
        <a:bodyPr/>
        <a:lstStyle/>
        <a:p>
          <a:endParaRPr lang="en-US"/>
        </a:p>
      </dgm:t>
    </dgm:pt>
    <dgm:pt modelId="{761C6F6D-D66E-4CE6-92EA-3377EE4EC41B}">
      <dgm:prSet custT="1"/>
      <dgm:spPr>
        <a:solidFill>
          <a:schemeClr val="bg2">
            <a:lumMod val="90000"/>
            <a:alpha val="90000"/>
          </a:schemeClr>
        </a:solidFill>
      </dgm:spPr>
      <dgm:t>
        <a:bodyPr/>
        <a:lstStyle/>
        <a:p>
          <a:r>
            <a:rPr lang="en-US" sz="1600" dirty="0" smtClean="0">
              <a:latin typeface="Arial" pitchFamily="34" charset="0"/>
              <a:cs typeface="Arial" pitchFamily="34" charset="0"/>
            </a:rPr>
            <a:t>CLEP students complete their degrees at a higher rate than students not earning credit-by-exam.</a:t>
          </a:r>
          <a:endParaRPr lang="en-US" sz="1600" b="1" dirty="0" smtClean="0">
            <a:solidFill>
              <a:schemeClr val="tx1"/>
            </a:solidFill>
            <a:latin typeface="Arial" pitchFamily="34" charset="0"/>
            <a:cs typeface="Arial" pitchFamily="34" charset="0"/>
          </a:endParaRPr>
        </a:p>
      </dgm:t>
    </dgm:pt>
    <dgm:pt modelId="{F618F1DB-F6A4-40EA-A5D3-80015D698AEA}" type="parTrans" cxnId="{873D8A8D-4508-4A5C-BEC1-3C996130A7CA}">
      <dgm:prSet/>
      <dgm:spPr/>
      <dgm:t>
        <a:bodyPr/>
        <a:lstStyle/>
        <a:p>
          <a:endParaRPr lang="en-US"/>
        </a:p>
      </dgm:t>
    </dgm:pt>
    <dgm:pt modelId="{26539256-D886-4D28-B866-A9A410CA2C22}" type="sibTrans" cxnId="{873D8A8D-4508-4A5C-BEC1-3C996130A7CA}">
      <dgm:prSet/>
      <dgm:spPr/>
      <dgm:t>
        <a:bodyPr/>
        <a:lstStyle/>
        <a:p>
          <a:endParaRPr lang="en-US"/>
        </a:p>
      </dgm:t>
    </dgm:pt>
    <dgm:pt modelId="{DE31740B-242C-485B-A57C-6F624D5864CF}">
      <dgm:prSet phldrT="[Text]" custT="1"/>
      <dgm:spPr/>
      <dgm:t>
        <a:bodyPr/>
        <a:lstStyle/>
        <a:p>
          <a:r>
            <a:rPr lang="en-US" sz="2000" b="1" dirty="0" smtClean="0">
              <a:solidFill>
                <a:schemeClr val="tx1"/>
              </a:solidFill>
              <a:latin typeface="Arial" pitchFamily="34" charset="0"/>
              <a:cs typeface="Arial" pitchFamily="34" charset="0"/>
            </a:rPr>
            <a:t>Success</a:t>
          </a:r>
          <a:endParaRPr lang="en-US" sz="2000" dirty="0">
            <a:solidFill>
              <a:schemeClr val="tx1"/>
            </a:solidFill>
          </a:endParaRPr>
        </a:p>
      </dgm:t>
    </dgm:pt>
    <dgm:pt modelId="{F7AFB2B3-E4E0-4376-8015-2A871066BA94}" type="sibTrans" cxnId="{B3B554E7-6059-45BD-B2FA-5E680A4CB43C}">
      <dgm:prSet/>
      <dgm:spPr/>
      <dgm:t>
        <a:bodyPr/>
        <a:lstStyle/>
        <a:p>
          <a:endParaRPr lang="en-US"/>
        </a:p>
      </dgm:t>
    </dgm:pt>
    <dgm:pt modelId="{8FA1D140-02D0-4525-93CC-8424C0BA2755}" type="parTrans" cxnId="{B3B554E7-6059-45BD-B2FA-5E680A4CB43C}">
      <dgm:prSet/>
      <dgm:spPr/>
      <dgm:t>
        <a:bodyPr/>
        <a:lstStyle/>
        <a:p>
          <a:endParaRPr lang="en-US"/>
        </a:p>
      </dgm:t>
    </dgm:pt>
    <dgm:pt modelId="{C12F1CAB-00C8-472C-8F23-AB5A86DFAA6F}" type="pres">
      <dgm:prSet presAssocID="{D1B6F566-4B5B-4121-81AD-FDDC77E0A354}" presName="Name0" presStyleCnt="0">
        <dgm:presLayoutVars>
          <dgm:dir/>
          <dgm:animLvl val="lvl"/>
          <dgm:resizeHandles val="exact"/>
        </dgm:presLayoutVars>
      </dgm:prSet>
      <dgm:spPr/>
      <dgm:t>
        <a:bodyPr/>
        <a:lstStyle/>
        <a:p>
          <a:endParaRPr lang="en-US"/>
        </a:p>
      </dgm:t>
    </dgm:pt>
    <dgm:pt modelId="{B2803214-185B-42CE-9BDF-C880CA1645DF}" type="pres">
      <dgm:prSet presAssocID="{8DA1C41D-88B6-4FB8-9357-EFB45D31EBB2}" presName="linNode" presStyleCnt="0"/>
      <dgm:spPr/>
    </dgm:pt>
    <dgm:pt modelId="{6E773B37-68AB-4BBD-BB60-C6BA8B7296F4}" type="pres">
      <dgm:prSet presAssocID="{8DA1C41D-88B6-4FB8-9357-EFB45D31EBB2}" presName="parentText" presStyleLbl="node1" presStyleIdx="0" presStyleCnt="4" custScaleX="99275" custScaleY="81856" custLinFactNeighborY="-208">
        <dgm:presLayoutVars>
          <dgm:chMax val="1"/>
          <dgm:bulletEnabled val="1"/>
        </dgm:presLayoutVars>
      </dgm:prSet>
      <dgm:spPr/>
      <dgm:t>
        <a:bodyPr/>
        <a:lstStyle/>
        <a:p>
          <a:endParaRPr lang="en-US"/>
        </a:p>
      </dgm:t>
    </dgm:pt>
    <dgm:pt modelId="{05BAC4E1-BF82-40E2-BF15-EE02760622DF}" type="pres">
      <dgm:prSet presAssocID="{8DA1C41D-88B6-4FB8-9357-EFB45D31EBB2}" presName="descendantText" presStyleLbl="alignAccFollowNode1" presStyleIdx="0" presStyleCnt="4" custLinFactNeighborY="5464">
        <dgm:presLayoutVars>
          <dgm:bulletEnabled val="1"/>
        </dgm:presLayoutVars>
      </dgm:prSet>
      <dgm:spPr/>
      <dgm:t>
        <a:bodyPr/>
        <a:lstStyle/>
        <a:p>
          <a:endParaRPr lang="en-US"/>
        </a:p>
      </dgm:t>
    </dgm:pt>
    <dgm:pt modelId="{81AB227F-4368-4F72-9DA2-FEA25710EEA8}" type="pres">
      <dgm:prSet presAssocID="{4CC195D0-4873-4CC5-8DDE-1CA334B76C7E}" presName="sp" presStyleCnt="0"/>
      <dgm:spPr/>
    </dgm:pt>
    <dgm:pt modelId="{65134216-AA63-43C7-8322-E7A498B36F3B}" type="pres">
      <dgm:prSet presAssocID="{F9EEFEAF-DC4A-407D-97AB-B69CF0E70CBA}" presName="linNode" presStyleCnt="0"/>
      <dgm:spPr/>
    </dgm:pt>
    <dgm:pt modelId="{E9042EEC-24EF-4ABB-8110-592E95326B03}" type="pres">
      <dgm:prSet presAssocID="{F9EEFEAF-DC4A-407D-97AB-B69CF0E70CBA}" presName="parentText" presStyleLbl="node1" presStyleIdx="1" presStyleCnt="4" custScaleX="99276" custScaleY="73982">
        <dgm:presLayoutVars>
          <dgm:chMax val="1"/>
          <dgm:bulletEnabled val="1"/>
        </dgm:presLayoutVars>
      </dgm:prSet>
      <dgm:spPr/>
      <dgm:t>
        <a:bodyPr/>
        <a:lstStyle/>
        <a:p>
          <a:endParaRPr lang="en-US"/>
        </a:p>
      </dgm:t>
    </dgm:pt>
    <dgm:pt modelId="{141BE914-2587-4042-BD09-6BA065F08CA8}" type="pres">
      <dgm:prSet presAssocID="{F9EEFEAF-DC4A-407D-97AB-B69CF0E70CBA}" presName="descendantText" presStyleLbl="alignAccFollowNode1" presStyleIdx="1" presStyleCnt="4">
        <dgm:presLayoutVars>
          <dgm:bulletEnabled val="1"/>
        </dgm:presLayoutVars>
      </dgm:prSet>
      <dgm:spPr/>
      <dgm:t>
        <a:bodyPr/>
        <a:lstStyle/>
        <a:p>
          <a:endParaRPr lang="en-US"/>
        </a:p>
      </dgm:t>
    </dgm:pt>
    <dgm:pt modelId="{642A7812-793A-48D1-BE30-3B929BABAC59}" type="pres">
      <dgm:prSet presAssocID="{BF7907A3-E96B-47D6-A8CA-405507C5655A}" presName="sp" presStyleCnt="0"/>
      <dgm:spPr/>
    </dgm:pt>
    <dgm:pt modelId="{54222856-7D01-4F99-BC38-FA4C806225D5}" type="pres">
      <dgm:prSet presAssocID="{DE31740B-242C-485B-A57C-6F624D5864CF}" presName="linNode" presStyleCnt="0"/>
      <dgm:spPr/>
    </dgm:pt>
    <dgm:pt modelId="{8AC12FEC-CFF9-4A3A-AF77-963A961B30BC}" type="pres">
      <dgm:prSet presAssocID="{DE31740B-242C-485B-A57C-6F624D5864CF}" presName="parentText" presStyleLbl="node1" presStyleIdx="2" presStyleCnt="4" custScaleX="100000" custScaleY="92713">
        <dgm:presLayoutVars>
          <dgm:chMax val="1"/>
          <dgm:bulletEnabled val="1"/>
        </dgm:presLayoutVars>
      </dgm:prSet>
      <dgm:spPr/>
      <dgm:t>
        <a:bodyPr/>
        <a:lstStyle/>
        <a:p>
          <a:endParaRPr lang="en-US"/>
        </a:p>
      </dgm:t>
    </dgm:pt>
    <dgm:pt modelId="{04158C7B-3736-4879-B5A0-0576484256A4}" type="pres">
      <dgm:prSet presAssocID="{DE31740B-242C-485B-A57C-6F624D5864CF}" presName="descendantText" presStyleLbl="alignAccFollowNode1" presStyleIdx="2" presStyleCnt="4">
        <dgm:presLayoutVars>
          <dgm:bulletEnabled val="1"/>
        </dgm:presLayoutVars>
      </dgm:prSet>
      <dgm:spPr/>
      <dgm:t>
        <a:bodyPr/>
        <a:lstStyle/>
        <a:p>
          <a:endParaRPr lang="en-US"/>
        </a:p>
      </dgm:t>
    </dgm:pt>
    <dgm:pt modelId="{60B903F9-7515-4C86-A249-89832F25D405}" type="pres">
      <dgm:prSet presAssocID="{F7AFB2B3-E4E0-4376-8015-2A871066BA94}" presName="sp" presStyleCnt="0"/>
      <dgm:spPr/>
    </dgm:pt>
    <dgm:pt modelId="{CD9E4286-776D-4D27-87DB-DDD45561B9BA}" type="pres">
      <dgm:prSet presAssocID="{E085602D-5F7D-4AF7-9058-6A39582EC22B}" presName="linNode" presStyleCnt="0"/>
      <dgm:spPr/>
    </dgm:pt>
    <dgm:pt modelId="{9B15B17C-9387-4383-A767-D6FB41FDF947}" type="pres">
      <dgm:prSet presAssocID="{E085602D-5F7D-4AF7-9058-6A39582EC22B}" presName="parentText" presStyleLbl="node1" presStyleIdx="3" presStyleCnt="4" custScaleX="99275" custScaleY="88238">
        <dgm:presLayoutVars>
          <dgm:chMax val="1"/>
          <dgm:bulletEnabled val="1"/>
        </dgm:presLayoutVars>
      </dgm:prSet>
      <dgm:spPr/>
      <dgm:t>
        <a:bodyPr/>
        <a:lstStyle/>
        <a:p>
          <a:endParaRPr lang="en-US"/>
        </a:p>
      </dgm:t>
    </dgm:pt>
    <dgm:pt modelId="{1F17A7E4-32B6-46A4-8865-BD9AC722D4C2}" type="pres">
      <dgm:prSet presAssocID="{E085602D-5F7D-4AF7-9058-6A39582EC22B}" presName="descendantText" presStyleLbl="alignAccFollowNode1" presStyleIdx="3" presStyleCnt="4">
        <dgm:presLayoutVars>
          <dgm:bulletEnabled val="1"/>
        </dgm:presLayoutVars>
      </dgm:prSet>
      <dgm:spPr/>
      <dgm:t>
        <a:bodyPr/>
        <a:lstStyle/>
        <a:p>
          <a:endParaRPr lang="en-US"/>
        </a:p>
      </dgm:t>
    </dgm:pt>
  </dgm:ptLst>
  <dgm:cxnLst>
    <dgm:cxn modelId="{8BCAAB8E-751D-47F1-93B2-7CC878EF2455}" type="presOf" srcId="{E085602D-5F7D-4AF7-9058-6A39582EC22B}" destId="{9B15B17C-9387-4383-A767-D6FB41FDF947}" srcOrd="0" destOrd="0" presId="urn:microsoft.com/office/officeart/2005/8/layout/vList5"/>
    <dgm:cxn modelId="{D01C3614-3800-4170-B39E-C4F67B3F6B0B}" srcId="{D1B6F566-4B5B-4121-81AD-FDDC77E0A354}" destId="{E085602D-5F7D-4AF7-9058-6A39582EC22B}" srcOrd="3" destOrd="0" parTransId="{60BE1D2D-F75E-4FC8-952F-1E257E62455A}" sibTransId="{9667E4D8-1183-4FF2-BE5E-8459452F151A}"/>
    <dgm:cxn modelId="{EDF6DB5D-66FF-4780-AA74-5B261A54195C}" srcId="{F9EEFEAF-DC4A-407D-97AB-B69CF0E70CBA}" destId="{F099D979-22AD-421B-93B5-F249ACC890BC}" srcOrd="0" destOrd="0" parTransId="{6743D465-2CB6-44F1-A78B-0658F678AD94}" sibTransId="{5A40EDCF-8D61-4EBD-8160-C52A83F6CC71}"/>
    <dgm:cxn modelId="{3FFA6130-DFE8-4183-B130-B5ACFC821EC0}" type="presOf" srcId="{D9859B99-E3E6-43FF-8C53-1F45B19CE4CB}" destId="{05BAC4E1-BF82-40E2-BF15-EE02760622DF}" srcOrd="0" destOrd="0" presId="urn:microsoft.com/office/officeart/2005/8/layout/vList5"/>
    <dgm:cxn modelId="{79E5A24F-794F-4D03-B385-E4B5421D0A45}" type="presOf" srcId="{911F91B4-9F2A-4E0D-99E8-688FAE9DA05C}" destId="{04158C7B-3736-4879-B5A0-0576484256A4}" srcOrd="0" destOrd="0" presId="urn:microsoft.com/office/officeart/2005/8/layout/vList5"/>
    <dgm:cxn modelId="{DE5F492C-96C9-453C-95F7-75FD32B04B3C}" type="presOf" srcId="{F099D979-22AD-421B-93B5-F249ACC890BC}" destId="{141BE914-2587-4042-BD09-6BA065F08CA8}" srcOrd="0" destOrd="0" presId="urn:microsoft.com/office/officeart/2005/8/layout/vList5"/>
    <dgm:cxn modelId="{2233A4E8-BB50-44A4-81ED-26038D9F6719}" srcId="{D1B6F566-4B5B-4121-81AD-FDDC77E0A354}" destId="{8DA1C41D-88B6-4FB8-9357-EFB45D31EBB2}" srcOrd="0" destOrd="0" parTransId="{8D75CA76-9B32-4ED9-9B87-ECC9064A0173}" sibTransId="{4CC195D0-4873-4CC5-8DDE-1CA334B76C7E}"/>
    <dgm:cxn modelId="{E763F2EC-D3ED-461F-8948-7F47256D7BFB}" type="presOf" srcId="{DE31740B-242C-485B-A57C-6F624D5864CF}" destId="{8AC12FEC-CFF9-4A3A-AF77-963A961B30BC}" srcOrd="0" destOrd="0" presId="urn:microsoft.com/office/officeart/2005/8/layout/vList5"/>
    <dgm:cxn modelId="{B3B554E7-6059-45BD-B2FA-5E680A4CB43C}" srcId="{D1B6F566-4B5B-4121-81AD-FDDC77E0A354}" destId="{DE31740B-242C-485B-A57C-6F624D5864CF}" srcOrd="2" destOrd="0" parTransId="{8FA1D140-02D0-4525-93CC-8424C0BA2755}" sibTransId="{F7AFB2B3-E4E0-4376-8015-2A871066BA94}"/>
    <dgm:cxn modelId="{5433847F-48AF-45AF-A43B-48E873308E30}" type="presOf" srcId="{D1B6F566-4B5B-4121-81AD-FDDC77E0A354}" destId="{C12F1CAB-00C8-472C-8F23-AB5A86DFAA6F}" srcOrd="0" destOrd="0" presId="urn:microsoft.com/office/officeart/2005/8/layout/vList5"/>
    <dgm:cxn modelId="{3B0972C1-D246-418C-8C5D-6D17CD0DC0FE}" type="presOf" srcId="{761C6F6D-D66E-4CE6-92EA-3377EE4EC41B}" destId="{1F17A7E4-32B6-46A4-8865-BD9AC722D4C2}" srcOrd="0" destOrd="0" presId="urn:microsoft.com/office/officeart/2005/8/layout/vList5"/>
    <dgm:cxn modelId="{873D8A8D-4508-4A5C-BEC1-3C996130A7CA}" srcId="{E085602D-5F7D-4AF7-9058-6A39582EC22B}" destId="{761C6F6D-D66E-4CE6-92EA-3377EE4EC41B}" srcOrd="0" destOrd="0" parTransId="{F618F1DB-F6A4-40EA-A5D3-80015D698AEA}" sibTransId="{26539256-D886-4D28-B866-A9A410CA2C22}"/>
    <dgm:cxn modelId="{30F19546-DB6C-4979-A144-ECA9C465C737}" srcId="{DE31740B-242C-485B-A57C-6F624D5864CF}" destId="{911F91B4-9F2A-4E0D-99E8-688FAE9DA05C}" srcOrd="0" destOrd="0" parTransId="{B26AB00C-CE2B-4CDF-8CDC-7BB427AEEE07}" sibTransId="{9678A830-DFB2-41AA-8B71-25E7B95302D2}"/>
    <dgm:cxn modelId="{168ACD93-570F-4795-9FA9-6F51736E9146}" srcId="{D1B6F566-4B5B-4121-81AD-FDDC77E0A354}" destId="{F9EEFEAF-DC4A-407D-97AB-B69CF0E70CBA}" srcOrd="1" destOrd="0" parTransId="{75461DB2-C02B-4AA1-AB85-5469E69C6D60}" sibTransId="{BF7907A3-E96B-47D6-A8CA-405507C5655A}"/>
    <dgm:cxn modelId="{C2626701-B3AC-40C2-9A12-FF3B08C7DB26}" type="presOf" srcId="{F9EEFEAF-DC4A-407D-97AB-B69CF0E70CBA}" destId="{E9042EEC-24EF-4ABB-8110-592E95326B03}" srcOrd="0" destOrd="0" presId="urn:microsoft.com/office/officeart/2005/8/layout/vList5"/>
    <dgm:cxn modelId="{189DEEBC-BEE3-4643-A8B3-6950F0BE56FD}" type="presOf" srcId="{8DA1C41D-88B6-4FB8-9357-EFB45D31EBB2}" destId="{6E773B37-68AB-4BBD-BB60-C6BA8B7296F4}" srcOrd="0" destOrd="0" presId="urn:microsoft.com/office/officeart/2005/8/layout/vList5"/>
    <dgm:cxn modelId="{9B23F1B1-BF37-4D0E-8F28-B58BCB16BC50}" srcId="{8DA1C41D-88B6-4FB8-9357-EFB45D31EBB2}" destId="{D9859B99-E3E6-43FF-8C53-1F45B19CE4CB}" srcOrd="0" destOrd="0" parTransId="{F64E57B3-2CDB-4AB6-BC23-5C86ACBD9563}" sibTransId="{9E503E58-0F87-428F-BF91-14343284B389}"/>
    <dgm:cxn modelId="{38F1865A-3D80-49D5-8B3F-5FEA4937BFD9}" type="presParOf" srcId="{C12F1CAB-00C8-472C-8F23-AB5A86DFAA6F}" destId="{B2803214-185B-42CE-9BDF-C880CA1645DF}" srcOrd="0" destOrd="0" presId="urn:microsoft.com/office/officeart/2005/8/layout/vList5"/>
    <dgm:cxn modelId="{CBAF50FE-72ED-449F-8BB1-7A3FE2685570}" type="presParOf" srcId="{B2803214-185B-42CE-9BDF-C880CA1645DF}" destId="{6E773B37-68AB-4BBD-BB60-C6BA8B7296F4}" srcOrd="0" destOrd="0" presId="urn:microsoft.com/office/officeart/2005/8/layout/vList5"/>
    <dgm:cxn modelId="{6D46A6EF-0DCB-4D74-85A3-5F6A9C5A0253}" type="presParOf" srcId="{B2803214-185B-42CE-9BDF-C880CA1645DF}" destId="{05BAC4E1-BF82-40E2-BF15-EE02760622DF}" srcOrd="1" destOrd="0" presId="urn:microsoft.com/office/officeart/2005/8/layout/vList5"/>
    <dgm:cxn modelId="{A45A7F03-F0D8-42C9-8362-30FC8B4DD17D}" type="presParOf" srcId="{C12F1CAB-00C8-472C-8F23-AB5A86DFAA6F}" destId="{81AB227F-4368-4F72-9DA2-FEA25710EEA8}" srcOrd="1" destOrd="0" presId="urn:microsoft.com/office/officeart/2005/8/layout/vList5"/>
    <dgm:cxn modelId="{A59F2453-D246-4FD5-86A2-E7A2B45EA240}" type="presParOf" srcId="{C12F1CAB-00C8-472C-8F23-AB5A86DFAA6F}" destId="{65134216-AA63-43C7-8322-E7A498B36F3B}" srcOrd="2" destOrd="0" presId="urn:microsoft.com/office/officeart/2005/8/layout/vList5"/>
    <dgm:cxn modelId="{6F07757E-389A-4E8C-BACC-45F4291DBF16}" type="presParOf" srcId="{65134216-AA63-43C7-8322-E7A498B36F3B}" destId="{E9042EEC-24EF-4ABB-8110-592E95326B03}" srcOrd="0" destOrd="0" presId="urn:microsoft.com/office/officeart/2005/8/layout/vList5"/>
    <dgm:cxn modelId="{F6415C5A-7DB7-4B35-B827-35D194CB75CC}" type="presParOf" srcId="{65134216-AA63-43C7-8322-E7A498B36F3B}" destId="{141BE914-2587-4042-BD09-6BA065F08CA8}" srcOrd="1" destOrd="0" presId="urn:microsoft.com/office/officeart/2005/8/layout/vList5"/>
    <dgm:cxn modelId="{849F6B6C-99A1-445B-846A-072A6B938406}" type="presParOf" srcId="{C12F1CAB-00C8-472C-8F23-AB5A86DFAA6F}" destId="{642A7812-793A-48D1-BE30-3B929BABAC59}" srcOrd="3" destOrd="0" presId="urn:microsoft.com/office/officeart/2005/8/layout/vList5"/>
    <dgm:cxn modelId="{3C8BDB82-FA01-46B4-B639-D825C918F8CA}" type="presParOf" srcId="{C12F1CAB-00C8-472C-8F23-AB5A86DFAA6F}" destId="{54222856-7D01-4F99-BC38-FA4C806225D5}" srcOrd="4" destOrd="0" presId="urn:microsoft.com/office/officeart/2005/8/layout/vList5"/>
    <dgm:cxn modelId="{06C3A62A-2DA9-4DB0-9DC3-96B5DA3B4AF2}" type="presParOf" srcId="{54222856-7D01-4F99-BC38-FA4C806225D5}" destId="{8AC12FEC-CFF9-4A3A-AF77-963A961B30BC}" srcOrd="0" destOrd="0" presId="urn:microsoft.com/office/officeart/2005/8/layout/vList5"/>
    <dgm:cxn modelId="{FC350673-42AE-4E44-9808-30531EE23390}" type="presParOf" srcId="{54222856-7D01-4F99-BC38-FA4C806225D5}" destId="{04158C7B-3736-4879-B5A0-0576484256A4}" srcOrd="1" destOrd="0" presId="urn:microsoft.com/office/officeart/2005/8/layout/vList5"/>
    <dgm:cxn modelId="{C3D354FF-42A5-467E-94E1-C3752FF4C849}" type="presParOf" srcId="{C12F1CAB-00C8-472C-8F23-AB5A86DFAA6F}" destId="{60B903F9-7515-4C86-A249-89832F25D405}" srcOrd="5" destOrd="0" presId="urn:microsoft.com/office/officeart/2005/8/layout/vList5"/>
    <dgm:cxn modelId="{D9D9F0AB-0526-4EBA-A752-251AF7D0B924}" type="presParOf" srcId="{C12F1CAB-00C8-472C-8F23-AB5A86DFAA6F}" destId="{CD9E4286-776D-4D27-87DB-DDD45561B9BA}" srcOrd="6" destOrd="0" presId="urn:microsoft.com/office/officeart/2005/8/layout/vList5"/>
    <dgm:cxn modelId="{8488426F-94B4-428A-8920-2863F772AAAF}" type="presParOf" srcId="{CD9E4286-776D-4D27-87DB-DDD45561B9BA}" destId="{9B15B17C-9387-4383-A767-D6FB41FDF947}" srcOrd="0" destOrd="0" presId="urn:microsoft.com/office/officeart/2005/8/layout/vList5"/>
    <dgm:cxn modelId="{9D3CE648-C9A1-450E-A24B-5A7AE97E8AB1}" type="presParOf" srcId="{CD9E4286-776D-4D27-87DB-DDD45561B9BA}" destId="{1F17A7E4-32B6-46A4-8865-BD9AC722D4C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DF1A8-926C-4021-B16A-70E8F91164DA}"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B371814C-FCF4-47EC-9B51-F681DAB7E7CD}">
      <dgm:prSet phldrT="[Text]"/>
      <dgm:spPr>
        <a:solidFill>
          <a:srgbClr val="0070C0"/>
        </a:solidFill>
      </dgm:spPr>
      <dgm:t>
        <a:bodyPr/>
        <a:lstStyle/>
        <a:p>
          <a:r>
            <a:rPr lang="en-US" dirty="0" smtClean="0"/>
            <a:t>Students</a:t>
          </a:r>
          <a:endParaRPr lang="en-US" dirty="0"/>
        </a:p>
      </dgm:t>
    </dgm:pt>
    <dgm:pt modelId="{C8A28BE4-D647-4889-A6F2-86CD008791BF}" type="parTrans" cxnId="{3C50D8BE-924F-42DC-A104-358092BAA852}">
      <dgm:prSet/>
      <dgm:spPr/>
      <dgm:t>
        <a:bodyPr/>
        <a:lstStyle/>
        <a:p>
          <a:endParaRPr lang="en-US"/>
        </a:p>
      </dgm:t>
    </dgm:pt>
    <dgm:pt modelId="{688D08E1-034E-4F9E-9DA7-B4F426539D68}" type="sibTrans" cxnId="{3C50D8BE-924F-42DC-A104-358092BAA852}">
      <dgm:prSet/>
      <dgm:spPr/>
      <dgm:t>
        <a:bodyPr/>
        <a:lstStyle/>
        <a:p>
          <a:endParaRPr lang="en-US"/>
        </a:p>
      </dgm:t>
    </dgm:pt>
    <dgm:pt modelId="{4F8100BF-582E-4DC2-91D9-A4B51F3BDD9A}">
      <dgm:prSet phldrT="[Text]"/>
      <dgm:spPr>
        <a:solidFill>
          <a:schemeClr val="accent3">
            <a:lumMod val="75000"/>
          </a:schemeClr>
        </a:solidFill>
      </dgm:spPr>
      <dgm:t>
        <a:bodyPr/>
        <a:lstStyle/>
        <a:p>
          <a:r>
            <a:rPr lang="en-US" dirty="0" smtClean="0"/>
            <a:t>Registrar’s Office</a:t>
          </a:r>
          <a:endParaRPr lang="en-US" dirty="0"/>
        </a:p>
      </dgm:t>
    </dgm:pt>
    <dgm:pt modelId="{9E286735-6041-403D-B38A-8947932EB9F2}" type="parTrans" cxnId="{58574E69-FB37-4389-AFEC-C2B50C7F9331}">
      <dgm:prSet/>
      <dgm:spPr>
        <a:solidFill>
          <a:schemeClr val="accent3">
            <a:lumMod val="60000"/>
            <a:lumOff val="40000"/>
          </a:schemeClr>
        </a:solidFill>
      </dgm:spPr>
      <dgm:t>
        <a:bodyPr/>
        <a:lstStyle/>
        <a:p>
          <a:endParaRPr lang="en-US" dirty="0"/>
        </a:p>
      </dgm:t>
    </dgm:pt>
    <dgm:pt modelId="{4AC6BB0B-8B23-4843-B64F-726C30866628}" type="sibTrans" cxnId="{58574E69-FB37-4389-AFEC-C2B50C7F9331}">
      <dgm:prSet/>
      <dgm:spPr/>
      <dgm:t>
        <a:bodyPr/>
        <a:lstStyle/>
        <a:p>
          <a:endParaRPr lang="en-US"/>
        </a:p>
      </dgm:t>
    </dgm:pt>
    <dgm:pt modelId="{45117EFE-F24C-41B1-9701-952B43227C7D}">
      <dgm:prSet phldrT="[Text]"/>
      <dgm:spPr>
        <a:solidFill>
          <a:schemeClr val="accent3">
            <a:lumMod val="75000"/>
          </a:schemeClr>
        </a:solidFill>
      </dgm:spPr>
      <dgm:t>
        <a:bodyPr/>
        <a:lstStyle/>
        <a:p>
          <a:r>
            <a:rPr lang="en-US" dirty="0" smtClean="0"/>
            <a:t>Test Center</a:t>
          </a:r>
          <a:endParaRPr lang="en-US" dirty="0"/>
        </a:p>
      </dgm:t>
    </dgm:pt>
    <dgm:pt modelId="{7CF79D5C-376A-4C2E-9D2F-05C5A9E3A0E3}" type="parTrans" cxnId="{A5DA20DB-3928-4F76-9AE8-07E2AAC0BCA4}">
      <dgm:prSet/>
      <dgm:spPr>
        <a:solidFill>
          <a:schemeClr val="accent3">
            <a:lumMod val="60000"/>
            <a:lumOff val="40000"/>
          </a:schemeClr>
        </a:solidFill>
      </dgm:spPr>
      <dgm:t>
        <a:bodyPr/>
        <a:lstStyle/>
        <a:p>
          <a:endParaRPr lang="en-US" dirty="0"/>
        </a:p>
      </dgm:t>
    </dgm:pt>
    <dgm:pt modelId="{4715A1BB-BBEE-4D77-ACDC-4617B71E98A7}" type="sibTrans" cxnId="{A5DA20DB-3928-4F76-9AE8-07E2AAC0BCA4}">
      <dgm:prSet/>
      <dgm:spPr/>
      <dgm:t>
        <a:bodyPr/>
        <a:lstStyle/>
        <a:p>
          <a:endParaRPr lang="en-US"/>
        </a:p>
      </dgm:t>
    </dgm:pt>
    <dgm:pt modelId="{F57F849B-4227-4CC0-9CB9-FA3A56BE1DEE}">
      <dgm:prSet phldrT="[Text]"/>
      <dgm:spPr>
        <a:solidFill>
          <a:schemeClr val="accent3">
            <a:lumMod val="75000"/>
          </a:schemeClr>
        </a:solidFill>
      </dgm:spPr>
      <dgm:t>
        <a:bodyPr/>
        <a:lstStyle/>
        <a:p>
          <a:r>
            <a:rPr lang="en-US" dirty="0" smtClean="0"/>
            <a:t>Faculty &amp; advisors</a:t>
          </a:r>
          <a:endParaRPr lang="en-US" dirty="0"/>
        </a:p>
      </dgm:t>
    </dgm:pt>
    <dgm:pt modelId="{5EA58D34-B4C0-4C38-A754-71C14228C08A}" type="parTrans" cxnId="{ACF38059-3225-40D0-B0DB-59E14F2EAC66}">
      <dgm:prSet/>
      <dgm:spPr>
        <a:solidFill>
          <a:schemeClr val="accent3">
            <a:lumMod val="60000"/>
            <a:lumOff val="40000"/>
          </a:schemeClr>
        </a:solidFill>
      </dgm:spPr>
      <dgm:t>
        <a:bodyPr/>
        <a:lstStyle/>
        <a:p>
          <a:endParaRPr lang="en-US" dirty="0"/>
        </a:p>
      </dgm:t>
    </dgm:pt>
    <dgm:pt modelId="{6881377F-663F-4D92-81BA-BE10EEF3306E}" type="sibTrans" cxnId="{ACF38059-3225-40D0-B0DB-59E14F2EAC66}">
      <dgm:prSet/>
      <dgm:spPr/>
      <dgm:t>
        <a:bodyPr/>
        <a:lstStyle/>
        <a:p>
          <a:endParaRPr lang="en-US"/>
        </a:p>
      </dgm:t>
    </dgm:pt>
    <dgm:pt modelId="{3D28F875-3A12-47A8-A516-3EFAD6883BCC}">
      <dgm:prSet phldrT="[Text]"/>
      <dgm:spPr>
        <a:solidFill>
          <a:schemeClr val="accent3">
            <a:lumMod val="75000"/>
          </a:schemeClr>
        </a:solidFill>
      </dgm:spPr>
      <dgm:t>
        <a:bodyPr/>
        <a:lstStyle/>
        <a:p>
          <a:r>
            <a:rPr lang="en-US" dirty="0" smtClean="0"/>
            <a:t>Admissions Office</a:t>
          </a:r>
          <a:endParaRPr lang="en-US" dirty="0"/>
        </a:p>
      </dgm:t>
    </dgm:pt>
    <dgm:pt modelId="{D4635C03-DA3B-4D04-B9B1-3C0EC5A05360}" type="parTrans" cxnId="{924A4E64-2928-4A34-85FE-F774B9DFC708}">
      <dgm:prSet/>
      <dgm:spPr>
        <a:solidFill>
          <a:schemeClr val="accent3">
            <a:lumMod val="60000"/>
            <a:lumOff val="40000"/>
          </a:schemeClr>
        </a:solidFill>
      </dgm:spPr>
      <dgm:t>
        <a:bodyPr/>
        <a:lstStyle/>
        <a:p>
          <a:endParaRPr lang="en-US" dirty="0"/>
        </a:p>
      </dgm:t>
    </dgm:pt>
    <dgm:pt modelId="{9777764E-3169-4B83-886E-024E7EB15056}" type="sibTrans" cxnId="{924A4E64-2928-4A34-85FE-F774B9DFC708}">
      <dgm:prSet/>
      <dgm:spPr/>
      <dgm:t>
        <a:bodyPr/>
        <a:lstStyle/>
        <a:p>
          <a:endParaRPr lang="en-US"/>
        </a:p>
      </dgm:t>
    </dgm:pt>
    <dgm:pt modelId="{719A3352-E970-4256-BE30-00FB9E08B897}">
      <dgm:prSet phldrT="[Text]"/>
      <dgm:spPr>
        <a:solidFill>
          <a:schemeClr val="accent3">
            <a:lumMod val="75000"/>
          </a:schemeClr>
        </a:solidFill>
      </dgm:spPr>
      <dgm:t>
        <a:bodyPr/>
        <a:lstStyle/>
        <a:p>
          <a:r>
            <a:rPr lang="en-US" dirty="0" smtClean="0"/>
            <a:t>Adult &amp;/or Veterans Office</a:t>
          </a:r>
          <a:endParaRPr lang="en-US" dirty="0"/>
        </a:p>
      </dgm:t>
    </dgm:pt>
    <dgm:pt modelId="{9ACB07A5-949D-4BDD-87A1-A9AA63A3D6AC}" type="parTrans" cxnId="{9134C671-D8CF-435D-AE52-16DE1AF6B579}">
      <dgm:prSet/>
      <dgm:spPr>
        <a:solidFill>
          <a:schemeClr val="accent3">
            <a:lumMod val="60000"/>
            <a:lumOff val="40000"/>
          </a:schemeClr>
        </a:solidFill>
      </dgm:spPr>
      <dgm:t>
        <a:bodyPr/>
        <a:lstStyle/>
        <a:p>
          <a:endParaRPr lang="en-US" dirty="0"/>
        </a:p>
      </dgm:t>
    </dgm:pt>
    <dgm:pt modelId="{A0E906BB-2EC0-4527-89AD-CDAB93500688}" type="sibTrans" cxnId="{9134C671-D8CF-435D-AE52-16DE1AF6B579}">
      <dgm:prSet/>
      <dgm:spPr/>
      <dgm:t>
        <a:bodyPr/>
        <a:lstStyle/>
        <a:p>
          <a:endParaRPr lang="en-US"/>
        </a:p>
      </dgm:t>
    </dgm:pt>
    <dgm:pt modelId="{56BA2C8D-5DC2-4F69-94EB-9221081CAA3D}" type="pres">
      <dgm:prSet presAssocID="{45EDF1A8-926C-4021-B16A-70E8F91164DA}" presName="cycle" presStyleCnt="0">
        <dgm:presLayoutVars>
          <dgm:chMax val="1"/>
          <dgm:dir/>
          <dgm:animLvl val="ctr"/>
          <dgm:resizeHandles val="exact"/>
        </dgm:presLayoutVars>
      </dgm:prSet>
      <dgm:spPr/>
      <dgm:t>
        <a:bodyPr/>
        <a:lstStyle/>
        <a:p>
          <a:endParaRPr lang="en-US"/>
        </a:p>
      </dgm:t>
    </dgm:pt>
    <dgm:pt modelId="{13C58F23-4146-4AD2-8CA0-293EAED6DD61}" type="pres">
      <dgm:prSet presAssocID="{B371814C-FCF4-47EC-9B51-F681DAB7E7CD}" presName="centerShape" presStyleLbl="node0" presStyleIdx="0" presStyleCnt="1"/>
      <dgm:spPr/>
      <dgm:t>
        <a:bodyPr/>
        <a:lstStyle/>
        <a:p>
          <a:endParaRPr lang="en-US"/>
        </a:p>
      </dgm:t>
    </dgm:pt>
    <dgm:pt modelId="{2FE6A455-2BC1-4045-8610-6F9F17C0DEEB}" type="pres">
      <dgm:prSet presAssocID="{9E286735-6041-403D-B38A-8947932EB9F2}" presName="parTrans" presStyleLbl="bgSibTrans2D1" presStyleIdx="0" presStyleCnt="5"/>
      <dgm:spPr/>
      <dgm:t>
        <a:bodyPr/>
        <a:lstStyle/>
        <a:p>
          <a:endParaRPr lang="en-US"/>
        </a:p>
      </dgm:t>
    </dgm:pt>
    <dgm:pt modelId="{AE44B004-FFA0-42E4-B934-4EF6424B4830}" type="pres">
      <dgm:prSet presAssocID="{4F8100BF-582E-4DC2-91D9-A4B51F3BDD9A}" presName="node" presStyleLbl="node1" presStyleIdx="0" presStyleCnt="5">
        <dgm:presLayoutVars>
          <dgm:bulletEnabled val="1"/>
        </dgm:presLayoutVars>
      </dgm:prSet>
      <dgm:spPr/>
      <dgm:t>
        <a:bodyPr/>
        <a:lstStyle/>
        <a:p>
          <a:endParaRPr lang="en-US"/>
        </a:p>
      </dgm:t>
    </dgm:pt>
    <dgm:pt modelId="{EF1F65B2-43E4-49E9-AA8A-37FE4AC024DC}" type="pres">
      <dgm:prSet presAssocID="{7CF79D5C-376A-4C2E-9D2F-05C5A9E3A0E3}" presName="parTrans" presStyleLbl="bgSibTrans2D1" presStyleIdx="1" presStyleCnt="5"/>
      <dgm:spPr/>
      <dgm:t>
        <a:bodyPr/>
        <a:lstStyle/>
        <a:p>
          <a:endParaRPr lang="en-US"/>
        </a:p>
      </dgm:t>
    </dgm:pt>
    <dgm:pt modelId="{10522466-7308-45F7-9B2E-7F33512317B0}" type="pres">
      <dgm:prSet presAssocID="{45117EFE-F24C-41B1-9701-952B43227C7D}" presName="node" presStyleLbl="node1" presStyleIdx="1" presStyleCnt="5">
        <dgm:presLayoutVars>
          <dgm:bulletEnabled val="1"/>
        </dgm:presLayoutVars>
      </dgm:prSet>
      <dgm:spPr/>
      <dgm:t>
        <a:bodyPr/>
        <a:lstStyle/>
        <a:p>
          <a:endParaRPr lang="en-US"/>
        </a:p>
      </dgm:t>
    </dgm:pt>
    <dgm:pt modelId="{2521964B-0E9F-4044-8445-73B761FD5CEC}" type="pres">
      <dgm:prSet presAssocID="{5EA58D34-B4C0-4C38-A754-71C14228C08A}" presName="parTrans" presStyleLbl="bgSibTrans2D1" presStyleIdx="2" presStyleCnt="5"/>
      <dgm:spPr/>
      <dgm:t>
        <a:bodyPr/>
        <a:lstStyle/>
        <a:p>
          <a:endParaRPr lang="en-US"/>
        </a:p>
      </dgm:t>
    </dgm:pt>
    <dgm:pt modelId="{53675E10-3E61-46CB-BA6C-54F6DE19E071}" type="pres">
      <dgm:prSet presAssocID="{F57F849B-4227-4CC0-9CB9-FA3A56BE1DEE}" presName="node" presStyleLbl="node1" presStyleIdx="2" presStyleCnt="5">
        <dgm:presLayoutVars>
          <dgm:bulletEnabled val="1"/>
        </dgm:presLayoutVars>
      </dgm:prSet>
      <dgm:spPr/>
      <dgm:t>
        <a:bodyPr/>
        <a:lstStyle/>
        <a:p>
          <a:endParaRPr lang="en-US"/>
        </a:p>
      </dgm:t>
    </dgm:pt>
    <dgm:pt modelId="{F19EC60A-BA15-4391-B863-F2780C77A122}" type="pres">
      <dgm:prSet presAssocID="{D4635C03-DA3B-4D04-B9B1-3C0EC5A05360}" presName="parTrans" presStyleLbl="bgSibTrans2D1" presStyleIdx="3" presStyleCnt="5"/>
      <dgm:spPr/>
      <dgm:t>
        <a:bodyPr/>
        <a:lstStyle/>
        <a:p>
          <a:endParaRPr lang="en-US"/>
        </a:p>
      </dgm:t>
    </dgm:pt>
    <dgm:pt modelId="{0B940235-DE0C-4669-8F46-D24DA34EB94F}" type="pres">
      <dgm:prSet presAssocID="{3D28F875-3A12-47A8-A516-3EFAD6883BCC}" presName="node" presStyleLbl="node1" presStyleIdx="3" presStyleCnt="5">
        <dgm:presLayoutVars>
          <dgm:bulletEnabled val="1"/>
        </dgm:presLayoutVars>
      </dgm:prSet>
      <dgm:spPr/>
      <dgm:t>
        <a:bodyPr/>
        <a:lstStyle/>
        <a:p>
          <a:endParaRPr lang="en-US"/>
        </a:p>
      </dgm:t>
    </dgm:pt>
    <dgm:pt modelId="{D8D7C15F-F892-4BF0-8497-EDA71C52DC69}" type="pres">
      <dgm:prSet presAssocID="{9ACB07A5-949D-4BDD-87A1-A9AA63A3D6AC}" presName="parTrans" presStyleLbl="bgSibTrans2D1" presStyleIdx="4" presStyleCnt="5"/>
      <dgm:spPr/>
      <dgm:t>
        <a:bodyPr/>
        <a:lstStyle/>
        <a:p>
          <a:endParaRPr lang="en-US"/>
        </a:p>
      </dgm:t>
    </dgm:pt>
    <dgm:pt modelId="{3F46371C-18CB-45BB-A9EE-FCD2A84A1886}" type="pres">
      <dgm:prSet presAssocID="{719A3352-E970-4256-BE30-00FB9E08B897}" presName="node" presStyleLbl="node1" presStyleIdx="4" presStyleCnt="5">
        <dgm:presLayoutVars>
          <dgm:bulletEnabled val="1"/>
        </dgm:presLayoutVars>
      </dgm:prSet>
      <dgm:spPr/>
      <dgm:t>
        <a:bodyPr/>
        <a:lstStyle/>
        <a:p>
          <a:endParaRPr lang="en-US"/>
        </a:p>
      </dgm:t>
    </dgm:pt>
  </dgm:ptLst>
  <dgm:cxnLst>
    <dgm:cxn modelId="{58574E69-FB37-4389-AFEC-C2B50C7F9331}" srcId="{B371814C-FCF4-47EC-9B51-F681DAB7E7CD}" destId="{4F8100BF-582E-4DC2-91D9-A4B51F3BDD9A}" srcOrd="0" destOrd="0" parTransId="{9E286735-6041-403D-B38A-8947932EB9F2}" sibTransId="{4AC6BB0B-8B23-4843-B64F-726C30866628}"/>
    <dgm:cxn modelId="{92131C28-517A-4372-83DF-226D11EC6594}" type="presOf" srcId="{B371814C-FCF4-47EC-9B51-F681DAB7E7CD}" destId="{13C58F23-4146-4AD2-8CA0-293EAED6DD61}" srcOrd="0" destOrd="0" presId="urn:microsoft.com/office/officeart/2005/8/layout/radial4"/>
    <dgm:cxn modelId="{ACF38059-3225-40D0-B0DB-59E14F2EAC66}" srcId="{B371814C-FCF4-47EC-9B51-F681DAB7E7CD}" destId="{F57F849B-4227-4CC0-9CB9-FA3A56BE1DEE}" srcOrd="2" destOrd="0" parTransId="{5EA58D34-B4C0-4C38-A754-71C14228C08A}" sibTransId="{6881377F-663F-4D92-81BA-BE10EEF3306E}"/>
    <dgm:cxn modelId="{A5DA20DB-3928-4F76-9AE8-07E2AAC0BCA4}" srcId="{B371814C-FCF4-47EC-9B51-F681DAB7E7CD}" destId="{45117EFE-F24C-41B1-9701-952B43227C7D}" srcOrd="1" destOrd="0" parTransId="{7CF79D5C-376A-4C2E-9D2F-05C5A9E3A0E3}" sibTransId="{4715A1BB-BBEE-4D77-ACDC-4617B71E98A7}"/>
    <dgm:cxn modelId="{21FC3E98-020D-45BB-AE72-D1D89F1A176F}" type="presOf" srcId="{5EA58D34-B4C0-4C38-A754-71C14228C08A}" destId="{2521964B-0E9F-4044-8445-73B761FD5CEC}" srcOrd="0" destOrd="0" presId="urn:microsoft.com/office/officeart/2005/8/layout/radial4"/>
    <dgm:cxn modelId="{9134C671-D8CF-435D-AE52-16DE1AF6B579}" srcId="{B371814C-FCF4-47EC-9B51-F681DAB7E7CD}" destId="{719A3352-E970-4256-BE30-00FB9E08B897}" srcOrd="4" destOrd="0" parTransId="{9ACB07A5-949D-4BDD-87A1-A9AA63A3D6AC}" sibTransId="{A0E906BB-2EC0-4527-89AD-CDAB93500688}"/>
    <dgm:cxn modelId="{B9CB46D1-D8E3-4631-A97C-C7D1206828AD}" type="presOf" srcId="{719A3352-E970-4256-BE30-00FB9E08B897}" destId="{3F46371C-18CB-45BB-A9EE-FCD2A84A1886}" srcOrd="0" destOrd="0" presId="urn:microsoft.com/office/officeart/2005/8/layout/radial4"/>
    <dgm:cxn modelId="{BF5FFE0F-CA9E-40FB-838B-4CE48491B04A}" type="presOf" srcId="{D4635C03-DA3B-4D04-B9B1-3C0EC5A05360}" destId="{F19EC60A-BA15-4391-B863-F2780C77A122}" srcOrd="0" destOrd="0" presId="urn:microsoft.com/office/officeart/2005/8/layout/radial4"/>
    <dgm:cxn modelId="{B21C1E14-4405-441C-9751-1C2940CCDE8D}" type="presOf" srcId="{4F8100BF-582E-4DC2-91D9-A4B51F3BDD9A}" destId="{AE44B004-FFA0-42E4-B934-4EF6424B4830}" srcOrd="0" destOrd="0" presId="urn:microsoft.com/office/officeart/2005/8/layout/radial4"/>
    <dgm:cxn modelId="{88C83BDA-FF7E-4802-A973-70E1A6E3BEA8}" type="presOf" srcId="{7CF79D5C-376A-4C2E-9D2F-05C5A9E3A0E3}" destId="{EF1F65B2-43E4-49E9-AA8A-37FE4AC024DC}" srcOrd="0" destOrd="0" presId="urn:microsoft.com/office/officeart/2005/8/layout/radial4"/>
    <dgm:cxn modelId="{80014564-B995-4631-B284-CCE7E07E032A}" type="presOf" srcId="{9ACB07A5-949D-4BDD-87A1-A9AA63A3D6AC}" destId="{D8D7C15F-F892-4BF0-8497-EDA71C52DC69}" srcOrd="0" destOrd="0" presId="urn:microsoft.com/office/officeart/2005/8/layout/radial4"/>
    <dgm:cxn modelId="{576953DD-1E2B-421A-840D-FF36ADAF5B01}" type="presOf" srcId="{9E286735-6041-403D-B38A-8947932EB9F2}" destId="{2FE6A455-2BC1-4045-8610-6F9F17C0DEEB}" srcOrd="0" destOrd="0" presId="urn:microsoft.com/office/officeart/2005/8/layout/radial4"/>
    <dgm:cxn modelId="{278F7B48-F286-4372-BE06-E41068083754}" type="presOf" srcId="{45117EFE-F24C-41B1-9701-952B43227C7D}" destId="{10522466-7308-45F7-9B2E-7F33512317B0}" srcOrd="0" destOrd="0" presId="urn:microsoft.com/office/officeart/2005/8/layout/radial4"/>
    <dgm:cxn modelId="{3C50D8BE-924F-42DC-A104-358092BAA852}" srcId="{45EDF1A8-926C-4021-B16A-70E8F91164DA}" destId="{B371814C-FCF4-47EC-9B51-F681DAB7E7CD}" srcOrd="0" destOrd="0" parTransId="{C8A28BE4-D647-4889-A6F2-86CD008791BF}" sibTransId="{688D08E1-034E-4F9E-9DA7-B4F426539D68}"/>
    <dgm:cxn modelId="{30CE3EE4-3451-4007-ADBD-11F43DFC4F0B}" type="presOf" srcId="{F57F849B-4227-4CC0-9CB9-FA3A56BE1DEE}" destId="{53675E10-3E61-46CB-BA6C-54F6DE19E071}" srcOrd="0" destOrd="0" presId="urn:microsoft.com/office/officeart/2005/8/layout/radial4"/>
    <dgm:cxn modelId="{1B938962-7A04-44FB-83D6-5ABC59E08C9F}" type="presOf" srcId="{45EDF1A8-926C-4021-B16A-70E8F91164DA}" destId="{56BA2C8D-5DC2-4F69-94EB-9221081CAA3D}" srcOrd="0" destOrd="0" presId="urn:microsoft.com/office/officeart/2005/8/layout/radial4"/>
    <dgm:cxn modelId="{924A4E64-2928-4A34-85FE-F774B9DFC708}" srcId="{B371814C-FCF4-47EC-9B51-F681DAB7E7CD}" destId="{3D28F875-3A12-47A8-A516-3EFAD6883BCC}" srcOrd="3" destOrd="0" parTransId="{D4635C03-DA3B-4D04-B9B1-3C0EC5A05360}" sibTransId="{9777764E-3169-4B83-886E-024E7EB15056}"/>
    <dgm:cxn modelId="{E3DA2B07-DF6A-420B-8F67-506885BD048C}" type="presOf" srcId="{3D28F875-3A12-47A8-A516-3EFAD6883BCC}" destId="{0B940235-DE0C-4669-8F46-D24DA34EB94F}" srcOrd="0" destOrd="0" presId="urn:microsoft.com/office/officeart/2005/8/layout/radial4"/>
    <dgm:cxn modelId="{99DD96ED-5BD8-43C8-8DC9-15D727823855}" type="presParOf" srcId="{56BA2C8D-5DC2-4F69-94EB-9221081CAA3D}" destId="{13C58F23-4146-4AD2-8CA0-293EAED6DD61}" srcOrd="0" destOrd="0" presId="urn:microsoft.com/office/officeart/2005/8/layout/radial4"/>
    <dgm:cxn modelId="{4B76D0F7-57F8-4259-82F0-83EA11101916}" type="presParOf" srcId="{56BA2C8D-5DC2-4F69-94EB-9221081CAA3D}" destId="{2FE6A455-2BC1-4045-8610-6F9F17C0DEEB}" srcOrd="1" destOrd="0" presId="urn:microsoft.com/office/officeart/2005/8/layout/radial4"/>
    <dgm:cxn modelId="{1606D498-6FD7-4F90-A4E2-0DBB9403E27B}" type="presParOf" srcId="{56BA2C8D-5DC2-4F69-94EB-9221081CAA3D}" destId="{AE44B004-FFA0-42E4-B934-4EF6424B4830}" srcOrd="2" destOrd="0" presId="urn:microsoft.com/office/officeart/2005/8/layout/radial4"/>
    <dgm:cxn modelId="{F1DBBA7C-0F07-4E2A-812E-284FCC5E9E97}" type="presParOf" srcId="{56BA2C8D-5DC2-4F69-94EB-9221081CAA3D}" destId="{EF1F65B2-43E4-49E9-AA8A-37FE4AC024DC}" srcOrd="3" destOrd="0" presId="urn:microsoft.com/office/officeart/2005/8/layout/radial4"/>
    <dgm:cxn modelId="{7CAE5333-06BE-4945-AB27-998B150B5596}" type="presParOf" srcId="{56BA2C8D-5DC2-4F69-94EB-9221081CAA3D}" destId="{10522466-7308-45F7-9B2E-7F33512317B0}" srcOrd="4" destOrd="0" presId="urn:microsoft.com/office/officeart/2005/8/layout/radial4"/>
    <dgm:cxn modelId="{2DEFAE50-3CD2-47E7-B9C9-89EF3F7E1619}" type="presParOf" srcId="{56BA2C8D-5DC2-4F69-94EB-9221081CAA3D}" destId="{2521964B-0E9F-4044-8445-73B761FD5CEC}" srcOrd="5" destOrd="0" presId="urn:microsoft.com/office/officeart/2005/8/layout/radial4"/>
    <dgm:cxn modelId="{001E4266-2FB2-46D8-A8C5-4AD3BDBCE65F}" type="presParOf" srcId="{56BA2C8D-5DC2-4F69-94EB-9221081CAA3D}" destId="{53675E10-3E61-46CB-BA6C-54F6DE19E071}" srcOrd="6" destOrd="0" presId="urn:microsoft.com/office/officeart/2005/8/layout/radial4"/>
    <dgm:cxn modelId="{83E830A0-96B2-46E1-BCAE-27EC5D2D26A0}" type="presParOf" srcId="{56BA2C8D-5DC2-4F69-94EB-9221081CAA3D}" destId="{F19EC60A-BA15-4391-B863-F2780C77A122}" srcOrd="7" destOrd="0" presId="urn:microsoft.com/office/officeart/2005/8/layout/radial4"/>
    <dgm:cxn modelId="{E0B5CDD7-9FB4-41A3-B335-D9B28D2B8129}" type="presParOf" srcId="{56BA2C8D-5DC2-4F69-94EB-9221081CAA3D}" destId="{0B940235-DE0C-4669-8F46-D24DA34EB94F}" srcOrd="8" destOrd="0" presId="urn:microsoft.com/office/officeart/2005/8/layout/radial4"/>
    <dgm:cxn modelId="{3AB80EA0-6C61-4105-9F1C-D1F891E7BA49}" type="presParOf" srcId="{56BA2C8D-5DC2-4F69-94EB-9221081CAA3D}" destId="{D8D7C15F-F892-4BF0-8497-EDA71C52DC69}" srcOrd="9" destOrd="0" presId="urn:microsoft.com/office/officeart/2005/8/layout/radial4"/>
    <dgm:cxn modelId="{58D2B72A-A43F-43C4-83AB-1FAA6F455EA1}" type="presParOf" srcId="{56BA2C8D-5DC2-4F69-94EB-9221081CAA3D}" destId="{3F46371C-18CB-45BB-A9EE-FCD2A84A1886}"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AC4E1-BF82-40E2-BF15-EE02760622DF}">
      <dsp:nvSpPr>
        <dsp:cNvPr id="0" name=""/>
        <dsp:cNvSpPr/>
      </dsp:nvSpPr>
      <dsp:spPr>
        <a:xfrm rot="5400000">
          <a:off x="4255022" y="-1682713"/>
          <a:ext cx="987504" cy="4486656"/>
        </a:xfrm>
        <a:prstGeom prst="round2Same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More than 600 faculty develop and set standards to ensure CLEP exams are comparable to those of introductory college courses.</a:t>
          </a:r>
          <a:endParaRPr lang="en-US" sz="1600" kern="1200" dirty="0"/>
        </a:p>
      </dsp:txBody>
      <dsp:txXfrm rot="5400000">
        <a:off x="4255022" y="-1682713"/>
        <a:ext cx="987504" cy="4486656"/>
      </dsp:txXfrm>
    </dsp:sp>
    <dsp:sp modelId="{6E773B37-68AB-4BBD-BB60-C6BA8B7296F4}">
      <dsp:nvSpPr>
        <dsp:cNvPr id="0" name=""/>
        <dsp:cNvSpPr/>
      </dsp:nvSpPr>
      <dsp:spPr>
        <a:xfrm>
          <a:off x="0" y="0"/>
          <a:ext cx="2505446" cy="10104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Rigor and Relevance</a:t>
          </a:r>
          <a:endParaRPr lang="en-US" sz="2000" kern="1200" dirty="0">
            <a:solidFill>
              <a:schemeClr val="tx1"/>
            </a:solidFill>
          </a:endParaRPr>
        </a:p>
      </dsp:txBody>
      <dsp:txXfrm>
        <a:off x="0" y="0"/>
        <a:ext cx="2505446" cy="1010414"/>
      </dsp:txXfrm>
    </dsp:sp>
    <dsp:sp modelId="{141BE914-2587-4042-BD09-6BA065F08CA8}">
      <dsp:nvSpPr>
        <dsp:cNvPr id="0" name=""/>
        <dsp:cNvSpPr/>
      </dsp:nvSpPr>
      <dsp:spPr>
        <a:xfrm rot="5400000">
          <a:off x="4255047" y="-675992"/>
          <a:ext cx="987504" cy="4486656"/>
        </a:xfrm>
        <a:prstGeom prst="round2Same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CLEP allows capable students to move ahead, opening seats in introductory classes. </a:t>
          </a:r>
          <a:endParaRPr lang="en-US" sz="1600" kern="1200" dirty="0"/>
        </a:p>
      </dsp:txBody>
      <dsp:txXfrm rot="5400000">
        <a:off x="4255047" y="-675992"/>
        <a:ext cx="987504" cy="4486656"/>
      </dsp:txXfrm>
    </dsp:sp>
    <dsp:sp modelId="{E9042EEC-24EF-4ABB-8110-592E95326B03}">
      <dsp:nvSpPr>
        <dsp:cNvPr id="0" name=""/>
        <dsp:cNvSpPr/>
      </dsp:nvSpPr>
      <dsp:spPr>
        <a:xfrm>
          <a:off x="0" y="1110726"/>
          <a:ext cx="2505472" cy="9132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Access</a:t>
          </a:r>
          <a:endParaRPr lang="en-US" sz="2000" kern="1200" dirty="0">
            <a:solidFill>
              <a:schemeClr val="tx1"/>
            </a:solidFill>
          </a:endParaRPr>
        </a:p>
      </dsp:txBody>
      <dsp:txXfrm>
        <a:off x="0" y="1110726"/>
        <a:ext cx="2505472" cy="913219"/>
      </dsp:txXfrm>
    </dsp:sp>
    <dsp:sp modelId="{04158C7B-3736-4879-B5A0-0576484256A4}">
      <dsp:nvSpPr>
        <dsp:cNvPr id="0" name=""/>
        <dsp:cNvSpPr/>
      </dsp:nvSpPr>
      <dsp:spPr>
        <a:xfrm rot="5400000">
          <a:off x="4273319" y="451694"/>
          <a:ext cx="987504" cy="4486656"/>
        </a:xfrm>
        <a:prstGeom prst="round2Same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91% of CLEP students report that CLEP made a difference in their ability to complete their degree</a:t>
          </a:r>
          <a:endParaRPr lang="en-US" sz="1600" kern="1200" dirty="0">
            <a:latin typeface="Arial" pitchFamily="34" charset="0"/>
            <a:cs typeface="Arial" pitchFamily="34" charset="0"/>
          </a:endParaRPr>
        </a:p>
      </dsp:txBody>
      <dsp:txXfrm rot="5400000">
        <a:off x="4273319" y="451694"/>
        <a:ext cx="987504" cy="4486656"/>
      </dsp:txXfrm>
    </dsp:sp>
    <dsp:sp modelId="{8AC12FEC-CFF9-4A3A-AF77-963A961B30BC}">
      <dsp:nvSpPr>
        <dsp:cNvPr id="0" name=""/>
        <dsp:cNvSpPr/>
      </dsp:nvSpPr>
      <dsp:spPr>
        <a:xfrm>
          <a:off x="0" y="2122807"/>
          <a:ext cx="2523744" cy="114443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Success</a:t>
          </a:r>
          <a:endParaRPr lang="en-US" sz="2000" kern="1200" dirty="0">
            <a:solidFill>
              <a:schemeClr val="tx1"/>
            </a:solidFill>
          </a:endParaRPr>
        </a:p>
      </dsp:txBody>
      <dsp:txXfrm>
        <a:off x="0" y="2122807"/>
        <a:ext cx="2523744" cy="1144431"/>
      </dsp:txXfrm>
    </dsp:sp>
    <dsp:sp modelId="{1F17A7E4-32B6-46A4-8865-BD9AC722D4C2}">
      <dsp:nvSpPr>
        <dsp:cNvPr id="0" name=""/>
        <dsp:cNvSpPr/>
      </dsp:nvSpPr>
      <dsp:spPr>
        <a:xfrm rot="5400000">
          <a:off x="4255022" y="1630225"/>
          <a:ext cx="987504" cy="4486656"/>
        </a:xfrm>
        <a:prstGeom prst="round2Same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CLEP students complete their degrees at a higher rate than students not earning credit-by-exam.</a:t>
          </a:r>
          <a:endParaRPr lang="en-US" sz="1600" b="1" kern="1200" dirty="0" smtClean="0">
            <a:solidFill>
              <a:schemeClr val="tx1"/>
            </a:solidFill>
            <a:latin typeface="Arial" pitchFamily="34" charset="0"/>
            <a:cs typeface="Arial" pitchFamily="34" charset="0"/>
          </a:endParaRPr>
        </a:p>
      </dsp:txBody>
      <dsp:txXfrm rot="5400000">
        <a:off x="4255022" y="1630225"/>
        <a:ext cx="987504" cy="4486656"/>
      </dsp:txXfrm>
    </dsp:sp>
    <dsp:sp modelId="{9B15B17C-9387-4383-A767-D6FB41FDF947}">
      <dsp:nvSpPr>
        <dsp:cNvPr id="0" name=""/>
        <dsp:cNvSpPr/>
      </dsp:nvSpPr>
      <dsp:spPr>
        <a:xfrm>
          <a:off x="0" y="3328957"/>
          <a:ext cx="2505446" cy="10891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Graduation Rates</a:t>
          </a:r>
        </a:p>
      </dsp:txBody>
      <dsp:txXfrm>
        <a:off x="0" y="3328957"/>
        <a:ext cx="2505446" cy="10891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A095916-2EDF-463E-9031-832D6C75C9EC}" type="datetimeFigureOut">
              <a:rPr lang="en-US"/>
              <a:pPr>
                <a:defRPr/>
              </a:pPr>
              <a:t>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87ECD9-1F73-4B56-B089-FFABCC2C685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5B7473-6C8E-49DC-8B41-95C83F8CEA70}"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62924D-73BB-4FB3-BD7D-19AFE20FDBCE}" type="slidenum">
              <a:rPr lang="en-US"/>
              <a:pPr fontAlgn="base">
                <a:spcBef>
                  <a:spcPct val="0"/>
                </a:spcBef>
                <a:spcAft>
                  <a:spcPct val="0"/>
                </a:spcAft>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34B4B-9BFD-4DD6-B722-7CE9F88EA657}" type="slidenum">
              <a:rPr lang="en-US"/>
              <a:pPr fontAlgn="base">
                <a:spcBef>
                  <a:spcPct val="0"/>
                </a:spcBef>
                <a:spcAft>
                  <a:spcPct val="0"/>
                </a:spcAft>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179C2C-2C42-42BA-9E4C-DEDCEF8233DC}" type="slidenum">
              <a:rPr lang="en-US"/>
              <a:pPr fontAlgn="base">
                <a:spcBef>
                  <a:spcPct val="0"/>
                </a:spcBef>
                <a:spcAft>
                  <a:spcPct val="0"/>
                </a:spcAft>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Over the past 5-10 years across the nation colleges &amp; universities have been struggling with the reality of so many students graduating high school without the necessary skill set for college level course work.  </a:t>
            </a:r>
          </a:p>
          <a:p>
            <a:pPr>
              <a:spcBef>
                <a:spcPct val="0"/>
              </a:spcBef>
            </a:pPr>
            <a:endParaRPr lang="en-US" smtClean="0"/>
          </a:p>
          <a:p>
            <a:pPr>
              <a:spcBef>
                <a:spcPct val="0"/>
              </a:spcBef>
            </a:pPr>
            <a:r>
              <a:rPr lang="en-US" smtClean="0"/>
              <a:t>This nation wide problem has consumed our discussions, funding, policies, etc. and because of this in my view point we have truly ignored the hundreds of students who do come to our campuses well prepared and beyond.  These are your target students.  These are the ones you want to reach out to and identify as able to participate in CLEP</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2DE6AD-164F-4ACE-AC04-B7D02F5A98A5}" type="slidenum">
              <a:rPr lang="en-US"/>
              <a:pPr fontAlgn="base">
                <a:spcBef>
                  <a:spcPct val="0"/>
                </a:spcBef>
                <a:spcAft>
                  <a:spcPct val="0"/>
                </a:spcAft>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9B0967-B037-4993-A99D-BAD07CCCB877}" type="slidenum">
              <a:rPr lang="en-US"/>
              <a:pPr fontAlgn="base">
                <a:spcBef>
                  <a:spcPct val="0"/>
                </a:spcBef>
                <a:spcAft>
                  <a:spcPct val="0"/>
                </a:spcAft>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E7C8AB-ABE8-409F-942A-4D316F2E6235}"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Examples from CLEP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A7AE8E-180D-4167-9ABE-CD465E6BB6DD}"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Staff Branding Workshop</a:t>
            </a:r>
          </a:p>
          <a:p>
            <a:pPr fontAlgn="base">
              <a:spcBef>
                <a:spcPct val="0"/>
              </a:spcBef>
              <a:spcAft>
                <a:spcPct val="0"/>
              </a:spcAft>
            </a:pPr>
            <a:r>
              <a:rPr lang="en-US"/>
              <a:t>February 2004</a:t>
            </a:r>
          </a:p>
        </p:txBody>
      </p:sp>
      <p:sp>
        <p:nvSpPr>
          <p:cNvPr id="2765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connect to college success</a:t>
            </a:r>
          </a:p>
          <a:p>
            <a:pPr fontAlgn="base">
              <a:spcBef>
                <a:spcPct val="0"/>
              </a:spcBef>
              <a:spcAft>
                <a:spcPct val="0"/>
              </a:spcAft>
            </a:pPr>
            <a:r>
              <a:rPr lang="en-US" smtClean="0"/>
              <a:t>www.collegeboard.com</a:t>
            </a:r>
          </a:p>
        </p:txBody>
      </p:sp>
      <p:sp>
        <p:nvSpPr>
          <p:cNvPr id="2765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9D1CFB-5912-4628-8B65-593CEFC95863}" type="slidenum">
              <a:rPr lang="en-US"/>
              <a:pPr fontAlgn="base">
                <a:spcBef>
                  <a:spcPct val="0"/>
                </a:spcBef>
                <a:spcAft>
                  <a:spcPct val="0"/>
                </a:spcAft>
              </a:pPr>
              <a:t>7</a:t>
            </a:fld>
            <a:endParaRPr lang="en-US"/>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indent="-223838">
              <a:spcBef>
                <a:spcPct val="0"/>
              </a:spcBef>
            </a:pPr>
            <a:r>
              <a:rPr lang="en-US" smtClean="0"/>
              <a:t>There are no age requirements for CLEP </a:t>
            </a:r>
          </a:p>
          <a:p>
            <a:pPr indent="-223838">
              <a:spcBef>
                <a:spcPct val="0"/>
              </a:spcBef>
            </a:pPr>
            <a:endParaRPr lang="en-US" smtClean="0"/>
          </a:p>
          <a:p>
            <a:pPr indent="-223838">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you begin to investigate your institutions CLEP policy, here are questions you’ll want to ask.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7EBB7C-C6F6-496A-80A0-900CCB1DB070}" type="slidenum">
              <a:rPr lang="en-US"/>
              <a:pPr fontAlgn="base">
                <a:spcBef>
                  <a:spcPct val="0"/>
                </a:spcBef>
                <a:spcAft>
                  <a:spcPct val="0"/>
                </a:spcAft>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387F94-5DCB-47DE-BE53-CE81842958E4}"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Another area that can be forgotten are our military.  I’m hopeful we will soon end many of our major conflicts across the globe.  As these thousands of men and women return home they will be reaching out to our colleges desiring to move forward with their futures.</a:t>
            </a:r>
          </a:p>
          <a:p>
            <a:pPr>
              <a:spcBef>
                <a:spcPct val="0"/>
              </a:spcBef>
            </a:pPr>
            <a:endParaRPr lang="en-US" smtClean="0"/>
          </a:p>
          <a:p>
            <a:pPr>
              <a:spcBef>
                <a:spcPct val="0"/>
              </a:spcBef>
            </a:pPr>
            <a:r>
              <a:rPr lang="en-US" smtClean="0"/>
              <a:t>How does your institution currently grant credit to military students?  Do you have policies?  If not, you’ll want to start addressing this population as they will be showing up on your campuses.  </a:t>
            </a:r>
          </a:p>
          <a:p>
            <a:pPr>
              <a:spcBef>
                <a:spcPct val="0"/>
              </a:spcBef>
            </a:pPr>
            <a:endParaRPr lang="en-US" smtClean="0"/>
          </a:p>
          <a:p>
            <a:pPr>
              <a:spcBef>
                <a:spcPct val="0"/>
              </a:spcBef>
            </a:pPr>
            <a:r>
              <a:rPr lang="en-US" smtClean="0"/>
              <a:t>A mission I’m on is to work within state systems to streamline a cross walk so that when credit is granted at the 2-year schools it is guaranteed to transfer to the 4-year schools.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DD82FA-CB0A-436B-AD07-AF653BCA2D11}" type="slidenum">
              <a:rPr lang="en-US"/>
              <a:pPr fontAlgn="base">
                <a:spcBef>
                  <a:spcPct val="0"/>
                </a:spcBef>
                <a:spcAft>
                  <a:spcPct val="0"/>
                </a:spcAft>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000" smtClean="0"/>
              <a:t>American Council on Education reviews both AP and CLEP exams every four years. The endorse the test development and standard-setting processes, and endorse the recommended credit-granting score (equivalent to a mean C in the course)—which is set by faculty.</a:t>
            </a:r>
          </a:p>
          <a:p>
            <a:pPr>
              <a:spcBef>
                <a:spcPct val="0"/>
              </a:spcBef>
            </a:pPr>
            <a:endParaRPr lang="en-US" sz="1000" smtClean="0"/>
          </a:p>
          <a:p>
            <a:pPr>
              <a:spcBef>
                <a:spcPct val="0"/>
              </a:spcBef>
            </a:pPr>
            <a:r>
              <a:rPr lang="en-US" sz="1000" smtClean="0"/>
              <a:t>CLEP exams are based on college curricula and are developed by college faculty capable of determining whether students have mastered course content or that they have not. CLEP exams benefit from the testing expertise of the College Board and Educational Testing Service. In fact, most colleges and their faculties are not able to devote these kinds of resources to test development.</a:t>
            </a:r>
          </a:p>
          <a:p>
            <a:pPr>
              <a:spcBef>
                <a:spcPct val="0"/>
              </a:spcBef>
            </a:pPr>
            <a:endParaRPr lang="en-US" sz="1000" smtClean="0"/>
          </a:p>
          <a:p>
            <a:pPr>
              <a:spcBef>
                <a:spcPct val="0"/>
              </a:spcBef>
            </a:pPr>
            <a:r>
              <a:rPr lang="en-US" sz="1000" smtClean="0"/>
              <a:t>Test development members are:</a:t>
            </a:r>
          </a:p>
          <a:p>
            <a:pPr>
              <a:spcBef>
                <a:spcPct val="0"/>
              </a:spcBef>
            </a:pPr>
            <a:r>
              <a:rPr lang="en-US" sz="1000" smtClean="0"/>
              <a:t>Teaching faculty from 2 and 4-year institutions; public and private</a:t>
            </a:r>
          </a:p>
          <a:p>
            <a:pPr>
              <a:spcBef>
                <a:spcPct val="0"/>
              </a:spcBef>
            </a:pPr>
            <a:r>
              <a:rPr lang="en-US" sz="1000" smtClean="0"/>
              <a:t>Establish content, skills and knowledge requirements</a:t>
            </a:r>
          </a:p>
          <a:p>
            <a:pPr>
              <a:spcBef>
                <a:spcPct val="0"/>
              </a:spcBef>
            </a:pPr>
            <a:r>
              <a:rPr lang="en-US" sz="1000" smtClean="0"/>
              <a:t>Are trained in writing psychometrically sound examination questions</a:t>
            </a:r>
          </a:p>
          <a:p>
            <a:pPr>
              <a:spcBef>
                <a:spcPct val="0"/>
              </a:spcBef>
            </a:pPr>
            <a:r>
              <a:rPr lang="en-US" sz="1000" smtClean="0"/>
              <a:t>Review the results of candidate responses to proposed new questions</a:t>
            </a:r>
          </a:p>
          <a:p>
            <a:pPr>
              <a:spcBef>
                <a:spcPct val="0"/>
              </a:spcBef>
            </a:pPr>
            <a:r>
              <a:rPr lang="en-US" sz="1000" smtClean="0"/>
              <a:t>Review score standards developed by another panel of faculty members</a:t>
            </a:r>
          </a:p>
          <a:p>
            <a:pPr>
              <a:spcBef>
                <a:spcPct val="0"/>
              </a:spcBef>
            </a:pP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65AC2BE6-2549-4108-A4C6-96869D0EB377}" type="datetimeFigureOut">
              <a:rPr lang="en-US"/>
              <a:pPr>
                <a:defRPr/>
              </a:pPr>
              <a:t>11/4/2011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18A1F1A-F4CC-4708-8B9C-3168753743B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E22B40-A7DF-436C-8F2B-30B1D69379C8}" type="datetimeFigureOut">
              <a:rPr lang="en-US"/>
              <a:pPr>
                <a:defRPr/>
              </a:pPr>
              <a:t>11/4/2011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ED8107-2F34-421A-AC30-633EF093FC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9173B101-F396-4051-AFF4-52DA497E7A07}" type="datetimeFigureOut">
              <a:rPr lang="en-US"/>
              <a:pPr>
                <a:defRPr/>
              </a:pPr>
              <a:t>11/4/2011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33512FD8-C91F-4C28-BC94-781FA4BE279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8400"/>
            <a:ext cx="1905000" cy="457200"/>
          </a:xfrm>
        </p:spPr>
        <p:txBody>
          <a:bodyPr/>
          <a:lstStyle>
            <a:lvl1pPr>
              <a:defRPr dirty="0"/>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pPr>
              <a:defRPr/>
            </a:pPr>
            <a:fld id="{DE08CD2A-87A1-44E0-B1EB-1BF0FF92CC2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E38DB15-EF3D-4279-9044-903B985460EB}" type="datetimeFigureOut">
              <a:rPr lang="en-US"/>
              <a:pPr>
                <a:defRPr/>
              </a:pPr>
              <a:t>11/4/2011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506525-A6F5-4763-8183-FF67950A60D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9E48D311-2F68-41E5-90C2-CC1E91E6CFCB}" type="datetimeFigureOut">
              <a:rPr lang="en-US"/>
              <a:pPr>
                <a:defRPr/>
              </a:pPr>
              <a:t>11/4/2011</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954723E-FD73-48A6-8F6D-B0D5396466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9A51234-43F9-4194-A25D-4039B052DAFD}" type="datetimeFigureOut">
              <a:rPr lang="en-US"/>
              <a:pPr>
                <a:defRPr/>
              </a:pPr>
              <a:t>11/4/2011</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C6A3A17-F55C-479B-A359-8F72F7C6A4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BE0F513-6059-449C-8582-518687BEC53F}" type="datetimeFigureOut">
              <a:rPr lang="en-US"/>
              <a:pPr>
                <a:defRPr/>
              </a:pPr>
              <a:t>11/4/2011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5E5232-C34C-4AB1-A1B8-3B874FB4875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14F91-CCA7-4855-BBB6-6F37C8AB0732}" type="datetimeFigureOut">
              <a:rPr lang="en-US"/>
              <a:pPr>
                <a:defRPr/>
              </a:pPr>
              <a:t>11/4/2011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0556C7-8899-4F83-B78C-6D9125C4839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4011A820-5B15-43EC-83F9-EDEAB3884831}" type="datetimeFigureOut">
              <a:rPr lang="en-US"/>
              <a:pPr>
                <a:defRPr/>
              </a:pPr>
              <a:t>11/4/2011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86C91ADD-5BA7-47D3-899F-3898AB88ED6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47CA029B-FF93-4742-A356-F9FFB88B317F}" type="datetimeFigureOut">
              <a:rPr lang="en-US"/>
              <a:pPr>
                <a:defRPr/>
              </a:pPr>
              <a:t>11/4/2011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F889D958-4CF7-4D6E-A6F3-8243761F45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51CAF3A-EEC9-480E-B458-84B1D1FFC85C}" type="datetimeFigureOut">
              <a:rPr lang="en-US"/>
              <a:pPr>
                <a:defRPr/>
              </a:pPr>
              <a:t>11/4/2011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6DB77BF0-C65F-410E-9370-94391C1B9C2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6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66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902D51DF-117A-41B4-BA38-D83ECA9EAE1D}" type="datetimeFigureOut">
              <a:rPr lang="en-US"/>
              <a:pPr>
                <a:defRPr/>
              </a:pPr>
              <a:t>11/4/2011</a:t>
            </a:fld>
            <a:endParaRPr lang="en-U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CAAEAD71-F16F-4825-A70D-0A7334E0B6DF}" type="slidenum">
              <a:rPr lang="en-US"/>
              <a:pPr>
                <a:defRPr/>
              </a:pPr>
              <a:t>‹#›</a:t>
            </a:fld>
            <a:endParaRPr lang="en-US" dirty="0"/>
          </a:p>
        </p:txBody>
      </p:sp>
      <p:sp>
        <p:nvSpPr>
          <p:cNvPr id="266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0" r:id="rId1"/>
    <p:sldLayoutId id="2147483929" r:id="rId2"/>
    <p:sldLayoutId id="2147483931" r:id="rId3"/>
    <p:sldLayoutId id="2147483928" r:id="rId4"/>
    <p:sldLayoutId id="2147483927" r:id="rId5"/>
    <p:sldLayoutId id="2147483926" r:id="rId6"/>
    <p:sldLayoutId id="2147483932" r:id="rId7"/>
    <p:sldLayoutId id="2147483933" r:id="rId8"/>
    <p:sldLayoutId id="2147483934" r:id="rId9"/>
    <p:sldLayoutId id="2147483925" r:id="rId10"/>
    <p:sldLayoutId id="2147483935" r:id="rId11"/>
    <p:sldLayoutId id="2147483936" r:id="rId12"/>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ccs.edu/Docs/EdServices/Credit-for-Prior-Learning-Handbook.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rontrange.edu/testing" TargetMode="External"/><Relationship Id="rId2" Type="http://schemas.openxmlformats.org/officeDocument/2006/relationships/hyperlink" Target="http://www.uwgb.edu/oira/cfpl/clep/"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mailto:Deb.anderson1952@gmail.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mailto:Deb.anderson1952@g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57200" y="609600"/>
            <a:ext cx="8229600" cy="2438400"/>
          </a:xfrm>
        </p:spPr>
        <p:txBody>
          <a:bodyPr anchor="t"/>
          <a:lstStyle/>
          <a:p>
            <a:r>
              <a:rPr lang="en-US" sz="3600" b="1" smtClean="0"/>
              <a:t/>
            </a:r>
            <a:br>
              <a:rPr lang="en-US" sz="3600" b="1" smtClean="0"/>
            </a:br>
            <a:r>
              <a:rPr lang="en-US" sz="3600" b="1" smtClean="0"/>
              <a:t/>
            </a:r>
            <a:br>
              <a:rPr lang="en-US" sz="3600" b="1" smtClean="0"/>
            </a:br>
            <a:r>
              <a:rPr lang="en-US" sz="4000" smtClean="0"/>
              <a:t>CLEP—Helping Your Students</a:t>
            </a:r>
            <a:br>
              <a:rPr lang="en-US" sz="4000" smtClean="0"/>
            </a:br>
            <a:r>
              <a:rPr lang="en-US" sz="4000" smtClean="0"/>
              <a:t>Succeed and Your Institution Thrive</a:t>
            </a:r>
          </a:p>
        </p:txBody>
      </p:sp>
      <p:sp>
        <p:nvSpPr>
          <p:cNvPr id="15362" name="Subtitle 2"/>
          <p:cNvSpPr>
            <a:spLocks noGrp="1"/>
          </p:cNvSpPr>
          <p:nvPr>
            <p:ph type="subTitle" idx="1"/>
          </p:nvPr>
        </p:nvSpPr>
        <p:spPr>
          <a:xfrm>
            <a:off x="2667000" y="4038600"/>
            <a:ext cx="6324600" cy="1066800"/>
          </a:xfrm>
        </p:spPr>
        <p:txBody>
          <a:bodyPr/>
          <a:lstStyle/>
          <a:p>
            <a:r>
              <a:rPr lang="en-US" sz="2800" b="1" smtClean="0"/>
              <a:t>Deborah Anderson M.Ed. </a:t>
            </a:r>
          </a:p>
          <a:p>
            <a:r>
              <a:rPr lang="en-US" sz="2800" b="1" smtClean="0"/>
              <a:t>Higher Education Consultant</a:t>
            </a:r>
          </a:p>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2419350"/>
            <a:ext cx="7772400" cy="4419600"/>
          </a:xfrm>
        </p:spPr>
        <p:txBody>
          <a:bodyPr/>
          <a:lstStyle/>
          <a:p>
            <a:r>
              <a:rPr lang="en-US" sz="3200" smtClean="0"/>
              <a:t>What is done now?</a:t>
            </a:r>
          </a:p>
          <a:p>
            <a:r>
              <a:rPr lang="en-US" sz="3200" smtClean="0"/>
              <a:t>If you don’t know—why don’t you know?</a:t>
            </a:r>
          </a:p>
          <a:p>
            <a:r>
              <a:rPr lang="en-US" sz="3200" smtClean="0"/>
              <a:t>Who knows the processes?</a:t>
            </a:r>
          </a:p>
          <a:p>
            <a:r>
              <a:rPr lang="en-US" sz="3200" smtClean="0"/>
              <a:t>Who is responsible for updates?</a:t>
            </a:r>
          </a:p>
          <a:p>
            <a:r>
              <a:rPr lang="en-US" sz="3200" smtClean="0"/>
              <a:t>Where is information stored &amp; posted?</a:t>
            </a:r>
          </a:p>
          <a:p>
            <a:r>
              <a:rPr lang="en-US" sz="3200" smtClean="0"/>
              <a:t>If there is no formalized process, ask why.</a:t>
            </a:r>
          </a:p>
        </p:txBody>
      </p:sp>
      <p:sp>
        <p:nvSpPr>
          <p:cNvPr id="30722" name="Title 1"/>
          <p:cNvSpPr>
            <a:spLocks noGrp="1"/>
          </p:cNvSpPr>
          <p:nvPr>
            <p:ph type="title"/>
          </p:nvPr>
        </p:nvSpPr>
        <p:spPr/>
        <p:txBody>
          <a:bodyPr/>
          <a:lstStyle/>
          <a:p>
            <a:r>
              <a:rPr lang="en-US" sz="4800" smtClean="0"/>
              <a:t>Evaluate Current Methodology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590800"/>
          <a:ext cx="7476462"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Content Placeholder 7"/>
          <p:cNvSpPr>
            <a:spLocks noGrp="1"/>
          </p:cNvSpPr>
          <p:nvPr>
            <p:ph idx="1"/>
          </p:nvPr>
        </p:nvSpPr>
        <p:spPr>
          <a:xfrm>
            <a:off x="533400" y="2020888"/>
            <a:ext cx="7497763" cy="4800600"/>
          </a:xfrm>
        </p:spPr>
        <p:txBody>
          <a:bodyPr/>
          <a:lstStyle/>
          <a:p>
            <a:endParaRPr lang="en-US" smtClean="0"/>
          </a:p>
        </p:txBody>
      </p:sp>
      <p:sp>
        <p:nvSpPr>
          <p:cNvPr id="5" name="Title 4"/>
          <p:cNvSpPr>
            <a:spLocks noGrp="1"/>
          </p:cNvSpPr>
          <p:nvPr>
            <p:ph type="title"/>
          </p:nvPr>
        </p:nvSpPr>
        <p:spPr>
          <a:xfrm>
            <a:off x="381000" y="268288"/>
            <a:ext cx="8229600" cy="1252537"/>
          </a:xfrm>
        </p:spPr>
        <p:txBody>
          <a:bodyPr rtlCol="0">
            <a:normAutofit fontScale="90000"/>
          </a:bodyPr>
          <a:lstStyle/>
          <a:p>
            <a:pPr fontAlgn="auto">
              <a:spcAft>
                <a:spcPts val="0"/>
              </a:spcAft>
              <a:defRPr/>
            </a:pPr>
            <a:r>
              <a:rPr lang="en-US" dirty="0" smtClean="0"/>
              <a:t/>
            </a:r>
            <a:br>
              <a:rPr lang="en-US" dirty="0" smtClean="0"/>
            </a:br>
            <a:endParaRPr lang="en-US" dirty="0"/>
          </a:p>
        </p:txBody>
      </p:sp>
      <p:sp>
        <p:nvSpPr>
          <p:cNvPr id="32772" name="TextBox 6"/>
          <p:cNvSpPr txBox="1">
            <a:spLocks noChangeArrowheads="1"/>
          </p:cNvSpPr>
          <p:nvPr/>
        </p:nvSpPr>
        <p:spPr bwMode="auto">
          <a:xfrm>
            <a:off x="914400" y="596900"/>
            <a:ext cx="7543800" cy="585788"/>
          </a:xfrm>
          <a:prstGeom prst="rect">
            <a:avLst/>
          </a:prstGeom>
          <a:noFill/>
          <a:ln w="9525">
            <a:noFill/>
            <a:miter lim="800000"/>
            <a:headEnd/>
            <a:tailEnd/>
          </a:ln>
        </p:spPr>
        <p:txBody>
          <a:bodyPr>
            <a:spAutoFit/>
          </a:bodyPr>
          <a:lstStyle/>
          <a:p>
            <a:pPr algn="ctr"/>
            <a:r>
              <a:rPr lang="en-US" sz="3200">
                <a:solidFill>
                  <a:schemeClr val="bg1"/>
                </a:solidFill>
                <a:cs typeface="Arial" charset="0"/>
              </a:rPr>
              <a:t>Who Needs to Know Your CLEP Policy?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lstStyle/>
          <a:p>
            <a:r>
              <a:rPr lang="en-US" smtClean="0"/>
              <a:t>How does your institution grant credit for military training/service?</a:t>
            </a:r>
          </a:p>
          <a:p>
            <a:r>
              <a:rPr lang="en-US" smtClean="0"/>
              <a:t>Cross walk with 2-year/4-year</a:t>
            </a:r>
          </a:p>
          <a:p>
            <a:r>
              <a:rPr lang="en-US" smtClean="0"/>
              <a:t>How do we promote?</a:t>
            </a:r>
          </a:p>
          <a:p>
            <a:r>
              <a:rPr lang="en-US" smtClean="0"/>
              <a:t>Who needs to be involved?</a:t>
            </a:r>
          </a:p>
          <a:p>
            <a:pPr lvl="1"/>
            <a:r>
              <a:rPr lang="en-US" smtClean="0"/>
              <a:t>VA representatives</a:t>
            </a:r>
          </a:p>
          <a:p>
            <a:pPr lvl="1"/>
            <a:r>
              <a:rPr lang="en-US" smtClean="0"/>
              <a:t>Transcript evaluators</a:t>
            </a:r>
          </a:p>
          <a:p>
            <a:pPr lvl="1"/>
            <a:r>
              <a:rPr lang="en-US" smtClean="0"/>
              <a:t>Advisors</a:t>
            </a:r>
          </a:p>
        </p:txBody>
      </p:sp>
      <p:sp>
        <p:nvSpPr>
          <p:cNvPr id="34818" name="Title 1"/>
          <p:cNvSpPr>
            <a:spLocks noGrp="1"/>
          </p:cNvSpPr>
          <p:nvPr>
            <p:ph type="title"/>
          </p:nvPr>
        </p:nvSpPr>
        <p:spPr/>
        <p:txBody>
          <a:bodyPr/>
          <a:lstStyle/>
          <a:p>
            <a:r>
              <a:rPr lang="en-US" smtClean="0"/>
              <a:t>Military Credit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274320" indent="-274320" fontAlgn="auto">
              <a:spcAft>
                <a:spcPts val="0"/>
              </a:spcAft>
              <a:defRPr/>
            </a:pPr>
            <a:r>
              <a:rPr lang="en-US" dirty="0" smtClean="0"/>
              <a:t>All 13 colleges follow same rules</a:t>
            </a:r>
          </a:p>
          <a:p>
            <a:pPr marL="274320" indent="-274320" fontAlgn="auto">
              <a:spcAft>
                <a:spcPts val="0"/>
              </a:spcAft>
              <a:defRPr/>
            </a:pPr>
            <a:r>
              <a:rPr lang="en-US" dirty="0" smtClean="0"/>
              <a:t>Legislation passed in 1990s stating a “Student Bill of Rights”</a:t>
            </a:r>
          </a:p>
          <a:p>
            <a:pPr marL="274320" indent="-274320" fontAlgn="auto">
              <a:spcAft>
                <a:spcPts val="0"/>
              </a:spcAft>
              <a:defRPr/>
            </a:pPr>
            <a:r>
              <a:rPr lang="en-US" dirty="0" smtClean="0"/>
              <a:t>Faculty convene to discuss scores and acceptance of exams</a:t>
            </a:r>
          </a:p>
          <a:p>
            <a:pPr marL="274320" indent="-274320" fontAlgn="auto">
              <a:spcAft>
                <a:spcPts val="0"/>
              </a:spcAft>
              <a:defRPr/>
            </a:pPr>
            <a:r>
              <a:rPr lang="en-US" dirty="0" smtClean="0"/>
              <a:t>CCCS CLEP Handbook maintained and updated annually: </a:t>
            </a:r>
            <a:r>
              <a:rPr lang="en-US" dirty="0">
                <a:hlinkClick r:id="rId2"/>
              </a:rPr>
              <a:t>http://www.cccs.edu/Docs/EdServices/Credit-for-Prior-Learning-Handbook.pdf</a:t>
            </a:r>
            <a:r>
              <a:rPr lang="en-US" dirty="0"/>
              <a:t> </a:t>
            </a:r>
          </a:p>
          <a:p>
            <a:pPr marL="274320" indent="-274320" fontAlgn="auto">
              <a:spcAft>
                <a:spcPts val="0"/>
              </a:spcAft>
              <a:defRPr/>
            </a:pPr>
            <a:endParaRPr lang="en-US" dirty="0"/>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Colorado Community College System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US" smtClean="0"/>
              <a:t>Possible Road Blocks</a:t>
            </a:r>
          </a:p>
        </p:txBody>
      </p:sp>
      <p:pic>
        <p:nvPicPr>
          <p:cNvPr id="9218" name="Picture 2"/>
          <p:cNvPicPr>
            <a:picLocks noChangeAspect="1" noChangeArrowheads="1"/>
          </p:cNvPicPr>
          <p:nvPr/>
        </p:nvPicPr>
        <p:blipFill>
          <a:blip r:embed="rId2" cstate="print"/>
          <a:srcRect/>
          <a:stretch>
            <a:fillRect/>
          </a:stretch>
        </p:blipFill>
        <p:spPr bwMode="auto">
          <a:xfrm>
            <a:off x="1600200" y="2590800"/>
            <a:ext cx="5791200" cy="384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838200" y="2514600"/>
            <a:ext cx="7408863" cy="3962400"/>
          </a:xfrm>
        </p:spPr>
        <p:txBody>
          <a:bodyPr/>
          <a:lstStyle/>
          <a:p>
            <a:pPr>
              <a:buFont typeface="Symbol" pitchFamily="18" charset="2"/>
              <a:buNone/>
            </a:pPr>
            <a:endParaRPr lang="en-US" smtClean="0"/>
          </a:p>
          <a:p>
            <a:pPr lvl="1"/>
            <a:r>
              <a:rPr lang="en-US" sz="3200" smtClean="0"/>
              <a:t>How are students notified of their opportunity for CLEP? </a:t>
            </a:r>
            <a:endParaRPr lang="en-US" sz="1900" smtClean="0"/>
          </a:p>
          <a:p>
            <a:pPr lvl="1"/>
            <a:r>
              <a:rPr lang="en-US" sz="3200" smtClean="0"/>
              <a:t>What is on your website?   </a:t>
            </a:r>
            <a:endParaRPr lang="en-US" sz="1900" smtClean="0"/>
          </a:p>
          <a:p>
            <a:pPr lvl="1"/>
            <a:r>
              <a:rPr lang="en-US" sz="3200" smtClean="0"/>
              <a:t>Are your policies current?   </a:t>
            </a:r>
            <a:endParaRPr lang="en-US" sz="1800" smtClean="0"/>
          </a:p>
          <a:p>
            <a:pPr lvl="1"/>
            <a:r>
              <a:rPr lang="en-US" sz="3200" smtClean="0"/>
              <a:t>Do you know who is responsible for CLEP policy?</a:t>
            </a:r>
          </a:p>
          <a:p>
            <a:endParaRPr lang="en-US" smtClean="0"/>
          </a:p>
        </p:txBody>
      </p:sp>
      <p:sp>
        <p:nvSpPr>
          <p:cNvPr id="38914" name="Title 1"/>
          <p:cNvSpPr>
            <a:spLocks noGrp="1"/>
          </p:cNvSpPr>
          <p:nvPr>
            <p:ph type="title"/>
          </p:nvPr>
        </p:nvSpPr>
        <p:spPr/>
        <p:txBody>
          <a:bodyPr/>
          <a:lstStyle/>
          <a:p>
            <a:r>
              <a:rPr lang="en-US" sz="4800" smtClean="0"/>
              <a:t>Consider these questions: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2133600"/>
            <a:ext cx="7772400" cy="4267200"/>
          </a:xfrm>
        </p:spPr>
        <p:txBody>
          <a:bodyPr/>
          <a:lstStyle/>
          <a:p>
            <a:r>
              <a:rPr lang="en-US" sz="3200" smtClean="0"/>
              <a:t>Lack of communication</a:t>
            </a:r>
          </a:p>
          <a:p>
            <a:r>
              <a:rPr lang="en-US" sz="3200" smtClean="0"/>
              <a:t>Poor website design</a:t>
            </a:r>
          </a:p>
          <a:p>
            <a:r>
              <a:rPr lang="en-US" sz="3200" smtClean="0"/>
              <a:t>Lack of training for advisors/staff</a:t>
            </a:r>
          </a:p>
          <a:p>
            <a:r>
              <a:rPr lang="en-US" sz="3200" smtClean="0"/>
              <a:t>Lack of knowledge support from faculty</a:t>
            </a:r>
          </a:p>
          <a:p>
            <a:r>
              <a:rPr lang="en-US" sz="3200" smtClean="0"/>
              <a:t>No “champion”</a:t>
            </a:r>
          </a:p>
          <a:p>
            <a:endParaRPr lang="en-US" smtClean="0"/>
          </a:p>
        </p:txBody>
      </p:sp>
      <p:sp>
        <p:nvSpPr>
          <p:cNvPr id="39938" name="Title 1"/>
          <p:cNvSpPr>
            <a:spLocks noGrp="1"/>
          </p:cNvSpPr>
          <p:nvPr>
            <p:ph type="title"/>
          </p:nvPr>
        </p:nvSpPr>
        <p:spPr/>
        <p:txBody>
          <a:bodyPr/>
          <a:lstStyle/>
          <a:p>
            <a:r>
              <a:rPr lang="en-US" smtClean="0"/>
              <a:t>Student Road Blocks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r>
              <a:rPr lang="en-US" sz="3600" smtClean="0"/>
              <a:t>Negates transferability</a:t>
            </a:r>
          </a:p>
          <a:p>
            <a:r>
              <a:rPr lang="en-US" sz="3600" smtClean="0"/>
              <a:t>It’s too complicated.</a:t>
            </a:r>
          </a:p>
          <a:p>
            <a:r>
              <a:rPr lang="en-US" sz="3600" smtClean="0"/>
              <a:t>I don’t understand the process.</a:t>
            </a:r>
          </a:p>
          <a:p>
            <a:r>
              <a:rPr lang="en-US" sz="3600" smtClean="0"/>
              <a:t>Who should I advise to take CLEP?</a:t>
            </a:r>
          </a:p>
          <a:p>
            <a:r>
              <a:rPr lang="en-US" sz="3600" smtClean="0"/>
              <a:t>No one really cares. </a:t>
            </a:r>
          </a:p>
        </p:txBody>
      </p:sp>
      <p:sp>
        <p:nvSpPr>
          <p:cNvPr id="40962" name="Title 1"/>
          <p:cNvSpPr>
            <a:spLocks noGrp="1"/>
          </p:cNvSpPr>
          <p:nvPr>
            <p:ph type="title"/>
          </p:nvPr>
        </p:nvSpPr>
        <p:spPr/>
        <p:txBody>
          <a:bodyPr/>
          <a:lstStyle/>
          <a:p>
            <a:r>
              <a:rPr lang="en-US" smtClean="0"/>
              <a:t>Comments I hear from advisors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p:txBody>
          <a:bodyPr/>
          <a:lstStyle/>
          <a:p>
            <a:r>
              <a:rPr lang="en-US" smtClean="0"/>
              <a:t>Help educate on test development</a:t>
            </a:r>
          </a:p>
          <a:p>
            <a:r>
              <a:rPr lang="en-US" smtClean="0"/>
              <a:t>De-mystify </a:t>
            </a:r>
          </a:p>
          <a:p>
            <a:r>
              <a:rPr lang="en-US" smtClean="0"/>
              <a:t>Encourage them to become part of the process</a:t>
            </a:r>
          </a:p>
        </p:txBody>
      </p:sp>
      <p:sp>
        <p:nvSpPr>
          <p:cNvPr id="41986" name="Title 1"/>
          <p:cNvSpPr>
            <a:spLocks noGrp="1"/>
          </p:cNvSpPr>
          <p:nvPr>
            <p:ph type="title"/>
          </p:nvPr>
        </p:nvSpPr>
        <p:spPr/>
        <p:txBody>
          <a:bodyPr/>
          <a:lstStyle/>
          <a:p>
            <a:r>
              <a:rPr lang="en-US" smtClean="0"/>
              <a:t>Faculty can be a Road Block</a:t>
            </a:r>
          </a:p>
        </p:txBody>
      </p:sp>
      <p:pic>
        <p:nvPicPr>
          <p:cNvPr id="41987" name="Picture 2"/>
          <p:cNvPicPr>
            <a:picLocks noChangeAspect="1" noChangeArrowheads="1"/>
          </p:cNvPicPr>
          <p:nvPr/>
        </p:nvPicPr>
        <p:blipFill>
          <a:blip r:embed="rId2" cstate="print"/>
          <a:srcRect/>
          <a:stretch>
            <a:fillRect/>
          </a:stretch>
        </p:blipFill>
        <p:spPr bwMode="auto">
          <a:xfrm>
            <a:off x="5562600" y="4419600"/>
            <a:ext cx="334645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1752600" y="304800"/>
            <a:ext cx="7848600" cy="762000"/>
          </a:xfrm>
          <a:prstGeom prst="rect">
            <a:avLst/>
          </a:prstGeom>
          <a:noFill/>
          <a:ln w="9525">
            <a:noFill/>
            <a:miter lim="800000"/>
            <a:headEnd/>
            <a:tailEnd/>
          </a:ln>
          <a:effectLst/>
        </p:spPr>
        <p:txBody>
          <a:bodyPr lIns="0" tIns="0" rIns="0" bIns="0"/>
          <a:lstStyle/>
          <a:p>
            <a:pPr algn="ctr" fontAlgn="auto">
              <a:spcAft>
                <a:spcPts val="0"/>
              </a:spcAft>
              <a:defRPr/>
            </a:pPr>
            <a:r>
              <a:rPr lang="en-US" sz="4300" dirty="0">
                <a:solidFill>
                  <a:schemeClr val="bg1"/>
                </a:solidFill>
                <a:effectLst>
                  <a:outerShdw blurRad="50000" dist="30000" dir="5400000" algn="tl" rotWithShape="0">
                    <a:srgbClr val="000000">
                      <a:alpha val="30000"/>
                    </a:srgbClr>
                  </a:outerShdw>
                </a:effectLst>
                <a:latin typeface="+mj-lt"/>
                <a:ea typeface="+mj-ea"/>
                <a:cs typeface="+mj-cs"/>
              </a:rPr>
              <a:t>Faculty Role in CLEP</a:t>
            </a:r>
          </a:p>
        </p:txBody>
      </p:sp>
      <p:sp>
        <p:nvSpPr>
          <p:cNvPr id="43010" name="Rectangle 3"/>
          <p:cNvSpPr>
            <a:spLocks noChangeArrowheads="1"/>
          </p:cNvSpPr>
          <p:nvPr/>
        </p:nvSpPr>
        <p:spPr bwMode="auto">
          <a:xfrm>
            <a:off x="533400" y="1828800"/>
            <a:ext cx="7315200" cy="4648200"/>
          </a:xfrm>
          <a:prstGeom prst="rect">
            <a:avLst/>
          </a:prstGeom>
          <a:noFill/>
          <a:ln w="9525">
            <a:noFill/>
            <a:miter lim="800000"/>
            <a:headEnd/>
            <a:tailEnd/>
          </a:ln>
        </p:spPr>
        <p:txBody>
          <a:bodyPr/>
          <a:lstStyle/>
          <a:p>
            <a:pPr marL="228600" indent="-228600">
              <a:spcBef>
                <a:spcPct val="50000"/>
              </a:spcBef>
              <a:buFont typeface="Times" pitchFamily="18" charset="0"/>
              <a:buNone/>
            </a:pPr>
            <a:r>
              <a:rPr lang="en-US" sz="2400">
                <a:solidFill>
                  <a:schemeClr val="tx2"/>
                </a:solidFill>
                <a:latin typeface="Candara" pitchFamily="34" charset="0"/>
              </a:rPr>
              <a:t>More than 600 college and university faculty members are involved in developing and setting the standards for CLEP exams. Faculty responsibilities include:</a:t>
            </a:r>
          </a:p>
          <a:p>
            <a:pPr marL="228600" indent="-228600">
              <a:spcBef>
                <a:spcPct val="50000"/>
              </a:spcBef>
              <a:buFont typeface="Times" pitchFamily="18" charset="0"/>
              <a:buChar char="•"/>
            </a:pPr>
            <a:r>
              <a:rPr lang="en-US" sz="2400">
                <a:solidFill>
                  <a:schemeClr val="tx2"/>
                </a:solidFill>
                <a:latin typeface="Candara" pitchFamily="34" charset="0"/>
              </a:rPr>
              <a:t>Serving on test development committees </a:t>
            </a:r>
          </a:p>
          <a:p>
            <a:pPr marL="228600" indent="-228600">
              <a:spcBef>
                <a:spcPct val="50000"/>
              </a:spcBef>
              <a:buFont typeface="Times" pitchFamily="18" charset="0"/>
              <a:buChar char="•"/>
            </a:pPr>
            <a:r>
              <a:rPr lang="en-US" sz="2400">
                <a:solidFill>
                  <a:schemeClr val="tx2"/>
                </a:solidFill>
                <a:latin typeface="Candara" pitchFamily="34" charset="0"/>
              </a:rPr>
              <a:t>Responding to curriculum surveys to determine exam content</a:t>
            </a:r>
          </a:p>
          <a:p>
            <a:pPr marL="228600" indent="-228600">
              <a:spcBef>
                <a:spcPct val="50000"/>
              </a:spcBef>
              <a:buFont typeface="Times" pitchFamily="18" charset="0"/>
              <a:buChar char="•"/>
            </a:pPr>
            <a:r>
              <a:rPr lang="en-US" sz="2400">
                <a:solidFill>
                  <a:schemeClr val="tx2"/>
                </a:solidFill>
                <a:latin typeface="Candara" pitchFamily="34" charset="0"/>
              </a:rPr>
              <a:t>Serving on standard-setting panels</a:t>
            </a:r>
          </a:p>
          <a:p>
            <a:pPr marL="228600" indent="-228600">
              <a:spcBef>
                <a:spcPct val="50000"/>
              </a:spcBef>
              <a:buFont typeface="Times" pitchFamily="18" charset="0"/>
              <a:buChar char="•"/>
            </a:pPr>
            <a:r>
              <a:rPr lang="en-US" sz="2400">
                <a:solidFill>
                  <a:schemeClr val="tx2"/>
                </a:solidFill>
                <a:latin typeface="Candara" pitchFamily="34" charset="0"/>
              </a:rPr>
              <a:t>Serving on ACE review panels</a:t>
            </a:r>
          </a:p>
          <a:p>
            <a:pPr marL="228600" indent="-228600">
              <a:spcBef>
                <a:spcPct val="50000"/>
              </a:spcBef>
              <a:buFont typeface="Times" pitchFamily="18" charset="0"/>
              <a:buChar char="•"/>
            </a:pPr>
            <a:r>
              <a:rPr lang="en-US" sz="2400">
                <a:solidFill>
                  <a:schemeClr val="tx2"/>
                </a:solidFill>
                <a:latin typeface="Candara" pitchFamily="34" charset="0"/>
              </a:rPr>
              <a:t>Determining departmental credit-granting policies</a:t>
            </a:r>
          </a:p>
          <a:p>
            <a:pPr marL="228600" indent="-228600">
              <a:spcBef>
                <a:spcPct val="50000"/>
              </a:spcBef>
              <a:buFont typeface="Times" pitchFamily="18" charset="0"/>
              <a:buChar char="•"/>
            </a:pPr>
            <a:endParaRPr lang="en-US" sz="2800">
              <a:latin typeface="Univers LT Std 45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838200" y="1981200"/>
            <a:ext cx="7408863" cy="4648200"/>
          </a:xfrm>
        </p:spPr>
        <p:txBody>
          <a:bodyPr/>
          <a:lstStyle/>
          <a:p>
            <a:r>
              <a:rPr lang="en-US" smtClean="0"/>
              <a:t>What is CLEP</a:t>
            </a:r>
          </a:p>
          <a:p>
            <a:r>
              <a:rPr lang="en-US" smtClean="0"/>
              <a:t>Does it apply to my students</a:t>
            </a:r>
          </a:p>
          <a:p>
            <a:r>
              <a:rPr lang="en-US" smtClean="0"/>
              <a:t>What is the process at my institution</a:t>
            </a:r>
          </a:p>
          <a:p>
            <a:r>
              <a:rPr lang="en-US" smtClean="0"/>
              <a:t>CLEP and military</a:t>
            </a:r>
          </a:p>
          <a:p>
            <a:r>
              <a:rPr lang="en-US" smtClean="0"/>
              <a:t>Identify road blocks &amp; solutions </a:t>
            </a:r>
          </a:p>
          <a:p>
            <a:r>
              <a:rPr lang="en-US" smtClean="0"/>
              <a:t>How do I identify a CLEP student</a:t>
            </a:r>
          </a:p>
          <a:p>
            <a:r>
              <a:rPr lang="en-US" smtClean="0"/>
              <a:t>What are my responsibilities regarding CLEP</a:t>
            </a:r>
          </a:p>
          <a:p>
            <a:r>
              <a:rPr lang="en-US" smtClean="0"/>
              <a:t>What are student responsibilities regarding CLEP</a:t>
            </a:r>
          </a:p>
          <a:p>
            <a:r>
              <a:rPr lang="en-US" smtClean="0"/>
              <a:t>What resources are available</a:t>
            </a:r>
          </a:p>
          <a:p>
            <a:r>
              <a:rPr lang="en-US" smtClean="0"/>
              <a:t>Become an advocate</a:t>
            </a:r>
          </a:p>
          <a:p>
            <a:endParaRPr lang="en-US" smtClean="0"/>
          </a:p>
        </p:txBody>
      </p:sp>
      <p:sp>
        <p:nvSpPr>
          <p:cNvPr id="16386" name="Title 1"/>
          <p:cNvSpPr>
            <a:spLocks noGrp="1"/>
          </p:cNvSpPr>
          <p:nvPr>
            <p:ph type="title"/>
          </p:nvPr>
        </p:nvSpPr>
        <p:spPr/>
        <p:txBody>
          <a:bodyPr/>
          <a:lstStyle/>
          <a:p>
            <a:r>
              <a:rPr lang="en-US" smtClean="0"/>
              <a:t>Top Ten List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2286000"/>
            <a:ext cx="7408862" cy="4267200"/>
          </a:xfrm>
        </p:spPr>
        <p:txBody>
          <a:bodyPr rtlCol="0">
            <a:normAutofit fontScale="92500" lnSpcReduction="20000"/>
          </a:bodyPr>
          <a:lstStyle/>
          <a:p>
            <a:pPr marL="274320" indent="-274320" fontAlgn="auto">
              <a:spcAft>
                <a:spcPts val="0"/>
              </a:spcAft>
              <a:defRPr/>
            </a:pPr>
            <a:r>
              <a:rPr lang="en-US" sz="3300" dirty="0" smtClean="0"/>
              <a:t>Educate</a:t>
            </a:r>
          </a:p>
          <a:p>
            <a:pPr lvl="1" indent="-274320" fontAlgn="auto">
              <a:spcAft>
                <a:spcPts val="0"/>
              </a:spcAft>
              <a:defRPr/>
            </a:pPr>
            <a:r>
              <a:rPr lang="en-US" sz="3300" dirty="0" smtClean="0"/>
              <a:t>CLEP Policies</a:t>
            </a:r>
          </a:p>
          <a:p>
            <a:pPr lvl="1" indent="-274320" fontAlgn="auto">
              <a:spcAft>
                <a:spcPts val="0"/>
              </a:spcAft>
              <a:defRPr/>
            </a:pPr>
            <a:r>
              <a:rPr lang="en-US" sz="3300" dirty="0" smtClean="0"/>
              <a:t>CLEP Procedures</a:t>
            </a:r>
          </a:p>
          <a:p>
            <a:pPr marL="274320" indent="-274320" fontAlgn="auto">
              <a:spcAft>
                <a:spcPts val="0"/>
              </a:spcAft>
              <a:defRPr/>
            </a:pPr>
            <a:r>
              <a:rPr lang="en-US" sz="3300" dirty="0" smtClean="0"/>
              <a:t>Engage</a:t>
            </a:r>
          </a:p>
          <a:p>
            <a:pPr lvl="1" indent="-274320" fontAlgn="auto">
              <a:spcAft>
                <a:spcPts val="0"/>
              </a:spcAft>
              <a:defRPr/>
            </a:pPr>
            <a:r>
              <a:rPr lang="en-US" sz="3300" dirty="0" smtClean="0"/>
              <a:t>Share success stories</a:t>
            </a:r>
          </a:p>
          <a:p>
            <a:pPr lvl="1" indent="-274320" fontAlgn="auto">
              <a:spcAft>
                <a:spcPts val="0"/>
              </a:spcAft>
              <a:defRPr/>
            </a:pPr>
            <a:r>
              <a:rPr lang="en-US" sz="3300" dirty="0" smtClean="0"/>
              <a:t>Attend faculty meetings</a:t>
            </a:r>
          </a:p>
          <a:p>
            <a:pPr marL="274320" indent="-274320" fontAlgn="auto">
              <a:spcAft>
                <a:spcPts val="0"/>
              </a:spcAft>
              <a:defRPr/>
            </a:pPr>
            <a:r>
              <a:rPr lang="en-US" sz="3300" dirty="0" smtClean="0"/>
              <a:t>Encourage</a:t>
            </a:r>
          </a:p>
          <a:p>
            <a:pPr lvl="1" indent="-274320" fontAlgn="auto">
              <a:spcAft>
                <a:spcPts val="0"/>
              </a:spcAft>
              <a:defRPr/>
            </a:pPr>
            <a:r>
              <a:rPr lang="en-US" sz="3300" dirty="0" smtClean="0"/>
              <a:t>Get them to volunteer </a:t>
            </a:r>
          </a:p>
          <a:p>
            <a:pPr lvl="1" indent="-274320" fontAlgn="auto">
              <a:spcAft>
                <a:spcPts val="0"/>
              </a:spcAft>
              <a:defRPr/>
            </a:pPr>
            <a:r>
              <a:rPr lang="en-US" sz="3300" dirty="0" smtClean="0"/>
              <a:t>Share the data</a:t>
            </a:r>
          </a:p>
          <a:p>
            <a:pPr lvl="1" indent="-274320" fontAlgn="auto">
              <a:spcAft>
                <a:spcPts val="0"/>
              </a:spcAft>
              <a:defRPr/>
            </a:pPr>
            <a:endParaRPr lang="en-US" dirty="0"/>
          </a:p>
        </p:txBody>
      </p:sp>
      <p:sp>
        <p:nvSpPr>
          <p:cNvPr id="45058" name="Title 1"/>
          <p:cNvSpPr>
            <a:spLocks noGrp="1"/>
          </p:cNvSpPr>
          <p:nvPr>
            <p:ph type="title"/>
          </p:nvPr>
        </p:nvSpPr>
        <p:spPr/>
        <p:txBody>
          <a:bodyPr/>
          <a:lstStyle/>
          <a:p>
            <a:r>
              <a:rPr lang="en-US" smtClean="0"/>
              <a:t>Solutions with Faculty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ctrTitle"/>
          </p:nvPr>
        </p:nvSpPr>
        <p:spPr>
          <a:xfrm>
            <a:off x="1066800" y="-228600"/>
            <a:ext cx="7407275" cy="1471613"/>
          </a:xfrm>
        </p:spPr>
        <p:txBody>
          <a:bodyPr/>
          <a:lstStyle/>
          <a:p>
            <a:r>
              <a:rPr lang="en-US" smtClean="0"/>
              <a:t>Who are CPL Students?</a:t>
            </a:r>
          </a:p>
        </p:txBody>
      </p:sp>
      <p:sp>
        <p:nvSpPr>
          <p:cNvPr id="46082" name="Subtitle 4"/>
          <p:cNvSpPr>
            <a:spLocks noGrp="1"/>
          </p:cNvSpPr>
          <p:nvPr>
            <p:ph type="subTitle" idx="1"/>
          </p:nvPr>
        </p:nvSpPr>
        <p:spPr>
          <a:xfrm>
            <a:off x="1371600" y="3556000"/>
            <a:ext cx="6400800" cy="1473200"/>
          </a:xfrm>
        </p:spPr>
        <p:txBody>
          <a:bodyPr/>
          <a:lstStyle/>
          <a:p>
            <a:endParaRPr lang="en-US" smtClean="0"/>
          </a:p>
        </p:txBody>
      </p:sp>
      <p:pic>
        <p:nvPicPr>
          <p:cNvPr id="46083" name="Picture 2"/>
          <p:cNvPicPr>
            <a:picLocks noChangeAspect="1" noChangeArrowheads="1"/>
          </p:cNvPicPr>
          <p:nvPr/>
        </p:nvPicPr>
        <p:blipFill>
          <a:blip r:embed="rId3" cstate="print"/>
          <a:srcRect/>
          <a:stretch>
            <a:fillRect/>
          </a:stretch>
        </p:blipFill>
        <p:spPr bwMode="auto">
          <a:xfrm>
            <a:off x="3276600" y="2667000"/>
            <a:ext cx="2860675" cy="1905000"/>
          </a:xfrm>
          <a:prstGeom prst="rect">
            <a:avLst/>
          </a:prstGeom>
          <a:noFill/>
          <a:ln w="9525">
            <a:noFill/>
            <a:miter lim="800000"/>
            <a:headEnd/>
            <a:tailEnd/>
          </a:ln>
        </p:spPr>
      </p:pic>
      <p:pic>
        <p:nvPicPr>
          <p:cNvPr id="46084" name="Picture 3"/>
          <p:cNvPicPr>
            <a:picLocks noChangeAspect="1" noChangeArrowheads="1"/>
          </p:cNvPicPr>
          <p:nvPr/>
        </p:nvPicPr>
        <p:blipFill>
          <a:blip r:embed="rId4" cstate="print"/>
          <a:srcRect/>
          <a:stretch>
            <a:fillRect/>
          </a:stretch>
        </p:blipFill>
        <p:spPr bwMode="auto">
          <a:xfrm>
            <a:off x="295275" y="1828800"/>
            <a:ext cx="2828925" cy="4248150"/>
          </a:xfrm>
          <a:prstGeom prst="rect">
            <a:avLst/>
          </a:prstGeom>
          <a:noFill/>
          <a:ln w="9525">
            <a:noFill/>
            <a:miter lim="800000"/>
            <a:headEnd/>
            <a:tailEnd/>
          </a:ln>
        </p:spPr>
      </p:pic>
      <p:pic>
        <p:nvPicPr>
          <p:cNvPr id="46085" name="Picture 4"/>
          <p:cNvPicPr>
            <a:picLocks noChangeAspect="1" noChangeArrowheads="1"/>
          </p:cNvPicPr>
          <p:nvPr/>
        </p:nvPicPr>
        <p:blipFill>
          <a:blip r:embed="rId5" cstate="print"/>
          <a:srcRect/>
          <a:stretch>
            <a:fillRect/>
          </a:stretch>
        </p:blipFill>
        <p:spPr bwMode="auto">
          <a:xfrm>
            <a:off x="6281738" y="1444625"/>
            <a:ext cx="2441575"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Identify CPL Students</a:t>
            </a:r>
          </a:p>
        </p:txBody>
      </p:sp>
      <p:sp>
        <p:nvSpPr>
          <p:cNvPr id="48130" name="Content Placeholder 2"/>
          <p:cNvSpPr>
            <a:spLocks noGrp="1"/>
          </p:cNvSpPr>
          <p:nvPr>
            <p:ph idx="1"/>
          </p:nvPr>
        </p:nvSpPr>
        <p:spPr/>
        <p:txBody>
          <a:bodyPr/>
          <a:lstStyle/>
          <a:p>
            <a:pPr>
              <a:lnSpc>
                <a:spcPct val="80000"/>
              </a:lnSpc>
              <a:buFont typeface="Wingdings" pitchFamily="2" charset="2"/>
              <a:buChar char="§"/>
            </a:pPr>
            <a:r>
              <a:rPr lang="en-US" smtClean="0"/>
              <a:t>First year students looking to accelerate their education paths</a:t>
            </a:r>
          </a:p>
          <a:p>
            <a:pPr>
              <a:lnSpc>
                <a:spcPct val="80000"/>
              </a:lnSpc>
              <a:buFont typeface="Wingdings" pitchFamily="2" charset="2"/>
              <a:buChar char="§"/>
            </a:pPr>
            <a:r>
              <a:rPr lang="en-US" smtClean="0"/>
              <a:t>Students with high SAT or ACT scores </a:t>
            </a:r>
          </a:p>
          <a:p>
            <a:pPr>
              <a:lnSpc>
                <a:spcPct val="80000"/>
              </a:lnSpc>
              <a:buFont typeface="Wingdings" pitchFamily="2" charset="2"/>
              <a:buChar char="§"/>
            </a:pPr>
            <a:r>
              <a:rPr lang="en-US" smtClean="0"/>
              <a:t>Homeschooled students</a:t>
            </a:r>
          </a:p>
          <a:p>
            <a:pPr>
              <a:lnSpc>
                <a:spcPct val="80000"/>
              </a:lnSpc>
              <a:buFont typeface="Wingdings" pitchFamily="2" charset="2"/>
              <a:buChar char="§"/>
            </a:pPr>
            <a:r>
              <a:rPr lang="en-US" smtClean="0"/>
              <a:t>Students who are fluent in Spanish, French, or German</a:t>
            </a:r>
          </a:p>
          <a:p>
            <a:pPr>
              <a:lnSpc>
                <a:spcPct val="80000"/>
              </a:lnSpc>
              <a:buFont typeface="Wingdings" pitchFamily="2" charset="2"/>
              <a:buChar char="§"/>
            </a:pPr>
            <a:r>
              <a:rPr lang="en-US" smtClean="0"/>
              <a:t>Juniors or seniors who have not met lower-division requirements</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CPL Students Continued</a:t>
            </a:r>
          </a:p>
        </p:txBody>
      </p:sp>
      <p:sp>
        <p:nvSpPr>
          <p:cNvPr id="50178" name="Content Placeholder 2"/>
          <p:cNvSpPr>
            <a:spLocks noGrp="1"/>
          </p:cNvSpPr>
          <p:nvPr>
            <p:ph idx="1"/>
          </p:nvPr>
        </p:nvSpPr>
        <p:spPr/>
        <p:txBody>
          <a:bodyPr/>
          <a:lstStyle/>
          <a:p>
            <a:pPr>
              <a:lnSpc>
                <a:spcPct val="80000"/>
              </a:lnSpc>
              <a:buFont typeface="Wingdings" pitchFamily="2" charset="2"/>
              <a:buChar char="§"/>
            </a:pPr>
            <a:r>
              <a:rPr lang="en-US" smtClean="0"/>
              <a:t>Adults returning to college</a:t>
            </a:r>
          </a:p>
          <a:p>
            <a:pPr>
              <a:lnSpc>
                <a:spcPct val="80000"/>
              </a:lnSpc>
              <a:buFont typeface="Wingdings" pitchFamily="2" charset="2"/>
              <a:buChar char="§"/>
            </a:pPr>
            <a:r>
              <a:rPr lang="en-US" smtClean="0"/>
              <a:t>Military service members </a:t>
            </a:r>
          </a:p>
          <a:p>
            <a:pPr>
              <a:lnSpc>
                <a:spcPct val="80000"/>
              </a:lnSpc>
              <a:buFont typeface="Wingdings" pitchFamily="2" charset="2"/>
              <a:buChar char="§"/>
            </a:pPr>
            <a:r>
              <a:rPr lang="en-US" smtClean="0"/>
              <a:t>Veterans</a:t>
            </a:r>
          </a:p>
          <a:p>
            <a:pPr>
              <a:lnSpc>
                <a:spcPct val="80000"/>
              </a:lnSpc>
              <a:buFont typeface="Wingdings" pitchFamily="2" charset="2"/>
              <a:buChar char="§"/>
            </a:pPr>
            <a:r>
              <a:rPr lang="en-US" smtClean="0"/>
              <a:t>Students at risk for stopping out or struggling with finances </a:t>
            </a:r>
          </a:p>
          <a:p>
            <a:pPr>
              <a:lnSpc>
                <a:spcPct val="80000"/>
              </a:lnSpc>
              <a:buFont typeface="Wingdings" pitchFamily="2" charset="2"/>
              <a:buChar char="§"/>
            </a:pPr>
            <a:r>
              <a:rPr lang="en-US" smtClean="0"/>
              <a:t>International students needing to translate their overseas credit</a:t>
            </a:r>
          </a:p>
          <a:p>
            <a:pPr>
              <a:lnSpc>
                <a:spcPct val="80000"/>
              </a:lnSpc>
              <a:buFont typeface="Wingdings" pitchFamily="2" charset="2"/>
              <a:buChar char="§"/>
            </a:pPr>
            <a:r>
              <a:rPr lang="en-US" smtClean="0"/>
              <a:t>Students with expired courses</a:t>
            </a:r>
          </a:p>
          <a:p>
            <a:pPr>
              <a:lnSpc>
                <a:spcPct val="80000"/>
              </a:lnSpc>
              <a:buFont typeface="Wingdings" pitchFamily="2" charset="2"/>
              <a:buChar char="§"/>
            </a:pPr>
            <a:r>
              <a:rPr lang="en-US" smtClean="0"/>
              <a:t>Students with high placement scores</a:t>
            </a:r>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p:txBody>
          <a:bodyPr/>
          <a:lstStyle/>
          <a:p>
            <a:r>
              <a:rPr lang="en-US" smtClean="0"/>
              <a:t>Responsibilities</a:t>
            </a:r>
          </a:p>
        </p:txBody>
      </p:sp>
      <p:pic>
        <p:nvPicPr>
          <p:cNvPr id="52226" name="Picture 3"/>
          <p:cNvPicPr>
            <a:picLocks noChangeAspect="1" noChangeArrowheads="1"/>
          </p:cNvPicPr>
          <p:nvPr/>
        </p:nvPicPr>
        <p:blipFill>
          <a:blip r:embed="rId2" cstate="print"/>
          <a:srcRect/>
          <a:stretch>
            <a:fillRect/>
          </a:stretch>
        </p:blipFill>
        <p:spPr bwMode="auto">
          <a:xfrm>
            <a:off x="820738" y="2703513"/>
            <a:ext cx="6681787" cy="415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p:txBody>
          <a:bodyPr/>
          <a:lstStyle/>
          <a:p>
            <a:r>
              <a:rPr lang="en-US" smtClean="0"/>
              <a:t>Recent focus has been students placing into developmental courses</a:t>
            </a:r>
          </a:p>
          <a:p>
            <a:r>
              <a:rPr lang="en-US" smtClean="0"/>
              <a:t>Why do we ignore students who are college level and higher?</a:t>
            </a:r>
          </a:p>
          <a:p>
            <a:r>
              <a:rPr lang="en-US" smtClean="0"/>
              <a:t>Important to serve all students</a:t>
            </a:r>
          </a:p>
          <a:p>
            <a:r>
              <a:rPr lang="en-US" smtClean="0"/>
              <a:t>What is our role in guiding students? </a:t>
            </a:r>
          </a:p>
        </p:txBody>
      </p:sp>
      <p:sp>
        <p:nvSpPr>
          <p:cNvPr id="53250" name="Title 1"/>
          <p:cNvSpPr>
            <a:spLocks noGrp="1"/>
          </p:cNvSpPr>
          <p:nvPr>
            <p:ph type="title"/>
          </p:nvPr>
        </p:nvSpPr>
        <p:spPr/>
        <p:txBody>
          <a:bodyPr/>
          <a:lstStyle/>
          <a:p>
            <a:r>
              <a:rPr lang="en-US" smtClean="0"/>
              <a:t>Focus on All Students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523875" y="2209800"/>
            <a:ext cx="7497763" cy="4800600"/>
          </a:xfrm>
        </p:spPr>
        <p:txBody>
          <a:bodyPr/>
          <a:lstStyle/>
          <a:p>
            <a:r>
              <a:rPr lang="en-US" sz="2800" smtClean="0"/>
              <a:t>Advising job is information</a:t>
            </a:r>
          </a:p>
          <a:p>
            <a:r>
              <a:rPr lang="en-US" sz="2800" smtClean="0"/>
              <a:t>Advising job is to provide options/choices</a:t>
            </a:r>
          </a:p>
          <a:p>
            <a:r>
              <a:rPr lang="en-US" sz="2800" smtClean="0"/>
              <a:t>Advising job is student success</a:t>
            </a:r>
          </a:p>
          <a:p>
            <a:r>
              <a:rPr lang="en-US" sz="2800" smtClean="0"/>
              <a:t>Advising job is to advocate for student</a:t>
            </a:r>
          </a:p>
          <a:p>
            <a:endParaRPr lang="en-US" smtClean="0"/>
          </a:p>
        </p:txBody>
      </p:sp>
      <p:sp>
        <p:nvSpPr>
          <p:cNvPr id="55298" name="Title 1"/>
          <p:cNvSpPr>
            <a:spLocks noGrp="1"/>
          </p:cNvSpPr>
          <p:nvPr>
            <p:ph type="title"/>
          </p:nvPr>
        </p:nvSpPr>
        <p:spPr/>
        <p:txBody>
          <a:bodyPr/>
          <a:lstStyle/>
          <a:p>
            <a:r>
              <a:rPr lang="en-US" smtClean="0"/>
              <a:t>A New Set of Lenses</a:t>
            </a:r>
          </a:p>
        </p:txBody>
      </p:sp>
      <p:pic>
        <p:nvPicPr>
          <p:cNvPr id="55299" name="Picture 4"/>
          <p:cNvPicPr>
            <a:picLocks noChangeAspect="1" noChangeArrowheads="1"/>
          </p:cNvPicPr>
          <p:nvPr/>
        </p:nvPicPr>
        <p:blipFill>
          <a:blip r:embed="rId2" cstate="print"/>
          <a:srcRect/>
          <a:stretch>
            <a:fillRect/>
          </a:stretch>
        </p:blipFill>
        <p:spPr bwMode="auto">
          <a:xfrm>
            <a:off x="3810000" y="4724400"/>
            <a:ext cx="5080000"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274320" indent="-274320" fontAlgn="auto">
              <a:spcAft>
                <a:spcPts val="0"/>
              </a:spcAft>
              <a:defRPr/>
            </a:pPr>
            <a:r>
              <a:rPr lang="en-US" sz="3500" dirty="0" smtClean="0"/>
              <a:t>Intake process</a:t>
            </a:r>
          </a:p>
          <a:p>
            <a:pPr lvl="1" indent="-274320" fontAlgn="auto">
              <a:spcAft>
                <a:spcPts val="0"/>
              </a:spcAft>
              <a:defRPr/>
            </a:pPr>
            <a:r>
              <a:rPr lang="en-US" sz="3500" dirty="0" smtClean="0"/>
              <a:t>Initial student contact</a:t>
            </a:r>
          </a:p>
          <a:p>
            <a:pPr lvl="1" indent="-274320" fontAlgn="auto">
              <a:spcAft>
                <a:spcPts val="0"/>
              </a:spcAft>
              <a:defRPr/>
            </a:pPr>
            <a:r>
              <a:rPr lang="en-US" sz="3500" dirty="0" smtClean="0"/>
              <a:t>Front Desk Staff</a:t>
            </a:r>
          </a:p>
          <a:p>
            <a:pPr marL="274320" indent="-274320" fontAlgn="auto">
              <a:spcAft>
                <a:spcPts val="0"/>
              </a:spcAft>
              <a:defRPr/>
            </a:pPr>
            <a:r>
              <a:rPr lang="en-US" sz="3500" dirty="0" smtClean="0"/>
              <a:t>Advisors</a:t>
            </a:r>
          </a:p>
          <a:p>
            <a:pPr marL="274320" indent="-274320" fontAlgn="auto">
              <a:spcAft>
                <a:spcPts val="0"/>
              </a:spcAft>
              <a:defRPr/>
            </a:pPr>
            <a:r>
              <a:rPr lang="en-US" sz="3500" dirty="0" smtClean="0"/>
              <a:t>Testing Administrators</a:t>
            </a:r>
          </a:p>
          <a:p>
            <a:pPr marL="274320" indent="-274320" fontAlgn="auto">
              <a:spcAft>
                <a:spcPts val="0"/>
              </a:spcAft>
              <a:defRPr/>
            </a:pPr>
            <a:r>
              <a:rPr lang="en-US" sz="3500" dirty="0" smtClean="0"/>
              <a:t>Student Orientation/Preview</a:t>
            </a:r>
          </a:p>
          <a:p>
            <a:pPr marL="274320" indent="-274320" fontAlgn="auto">
              <a:spcAft>
                <a:spcPts val="0"/>
              </a:spcAft>
              <a:defRPr/>
            </a:pPr>
            <a:r>
              <a:rPr lang="en-US" sz="3500" dirty="0" smtClean="0"/>
              <a:t>Deans</a:t>
            </a:r>
          </a:p>
          <a:p>
            <a:pPr marL="274320" indent="-274320" fontAlgn="auto">
              <a:spcAft>
                <a:spcPts val="0"/>
              </a:spcAft>
              <a:defRPr/>
            </a:pPr>
            <a:endParaRPr lang="en-US" dirty="0"/>
          </a:p>
        </p:txBody>
      </p:sp>
      <p:sp>
        <p:nvSpPr>
          <p:cNvPr id="56322" name="Title 1"/>
          <p:cNvSpPr>
            <a:spLocks noGrp="1"/>
          </p:cNvSpPr>
          <p:nvPr>
            <p:ph type="title"/>
          </p:nvPr>
        </p:nvSpPr>
        <p:spPr/>
        <p:txBody>
          <a:bodyPr/>
          <a:lstStyle/>
          <a:p>
            <a:r>
              <a:rPr lang="en-US" smtClean="0"/>
              <a:t>Educate Departments on CLEP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p:txBody>
          <a:bodyPr/>
          <a:lstStyle/>
          <a:p>
            <a:r>
              <a:rPr lang="en-US" u="sng" smtClean="0">
                <a:hlinkClick r:id="rId2"/>
              </a:rPr>
              <a:t>http://www.uwgb.edu/oira/cfpl/clep/</a:t>
            </a:r>
            <a:r>
              <a:rPr lang="en-US" smtClean="0"/>
              <a:t> </a:t>
            </a:r>
          </a:p>
          <a:p>
            <a:r>
              <a:rPr lang="en-US" smtClean="0">
                <a:hlinkClick r:id="rId3"/>
              </a:rPr>
              <a:t>http://frontrange.edu/testing</a:t>
            </a:r>
            <a:r>
              <a:rPr lang="en-US" smtClean="0"/>
              <a:t> </a:t>
            </a:r>
          </a:p>
        </p:txBody>
      </p:sp>
      <p:sp>
        <p:nvSpPr>
          <p:cNvPr id="58370" name="Title 1"/>
          <p:cNvSpPr>
            <a:spLocks noGrp="1"/>
          </p:cNvSpPr>
          <p:nvPr>
            <p:ph type="title"/>
          </p:nvPr>
        </p:nvSpPr>
        <p:spPr/>
        <p:txBody>
          <a:bodyPr/>
          <a:lstStyle/>
          <a:p>
            <a:r>
              <a:rPr lang="en-US" smtClean="0"/>
              <a:t>Sample Websites</a:t>
            </a:r>
          </a:p>
        </p:txBody>
      </p:sp>
      <p:pic>
        <p:nvPicPr>
          <p:cNvPr id="58371" name="Picture 3"/>
          <p:cNvPicPr>
            <a:picLocks noChangeAspect="1" noChangeArrowheads="1"/>
          </p:cNvPicPr>
          <p:nvPr/>
        </p:nvPicPr>
        <p:blipFill>
          <a:blip r:embed="rId4" cstate="print"/>
          <a:srcRect/>
          <a:stretch>
            <a:fillRect/>
          </a:stretch>
        </p:blipFill>
        <p:spPr bwMode="auto">
          <a:xfrm>
            <a:off x="4665663" y="3048000"/>
            <a:ext cx="4478337"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228600" y="2667000"/>
            <a:ext cx="7772400" cy="3657600"/>
          </a:xfrm>
        </p:spPr>
        <p:txBody>
          <a:bodyPr/>
          <a:lstStyle/>
          <a:p>
            <a:r>
              <a:rPr lang="en-US" sz="3200" smtClean="0"/>
              <a:t>Critical to know who are the decision makers</a:t>
            </a:r>
            <a:endParaRPr lang="en-US" sz="1800" smtClean="0"/>
          </a:p>
          <a:p>
            <a:r>
              <a:rPr lang="en-US" sz="3200" smtClean="0"/>
              <a:t>Critical to get faculty input</a:t>
            </a:r>
            <a:endParaRPr lang="en-US" sz="1800" smtClean="0"/>
          </a:p>
          <a:p>
            <a:r>
              <a:rPr lang="en-US" sz="3200" smtClean="0"/>
              <a:t>Critical to evaluate plan on regular basis</a:t>
            </a:r>
          </a:p>
          <a:p>
            <a:endParaRPr lang="en-US" sz="3200" smtClean="0"/>
          </a:p>
          <a:p>
            <a:endParaRPr lang="en-US" smtClean="0"/>
          </a:p>
        </p:txBody>
      </p:sp>
      <p:sp>
        <p:nvSpPr>
          <p:cNvPr id="59394" name="Title 1"/>
          <p:cNvSpPr>
            <a:spLocks noGrp="1"/>
          </p:cNvSpPr>
          <p:nvPr>
            <p:ph type="title"/>
          </p:nvPr>
        </p:nvSpPr>
        <p:spPr>
          <a:xfrm>
            <a:off x="1371600" y="304800"/>
            <a:ext cx="7772400" cy="1524000"/>
          </a:xfrm>
        </p:spPr>
        <p:txBody>
          <a:bodyPr/>
          <a:lstStyle/>
          <a:p>
            <a:r>
              <a:rPr lang="en-US" sz="4800" smtClean="0"/>
              <a:t>Identify Decision Makers</a:t>
            </a:r>
          </a:p>
        </p:txBody>
      </p:sp>
      <p:pic>
        <p:nvPicPr>
          <p:cNvPr id="59395" name="Picture 2"/>
          <p:cNvPicPr>
            <a:picLocks noChangeAspect="1" noChangeArrowheads="1"/>
          </p:cNvPicPr>
          <p:nvPr/>
        </p:nvPicPr>
        <p:blipFill>
          <a:blip r:embed="rId2" cstate="print"/>
          <a:srcRect/>
          <a:stretch>
            <a:fillRect/>
          </a:stretch>
        </p:blipFill>
        <p:spPr bwMode="auto">
          <a:xfrm>
            <a:off x="6851650" y="4876800"/>
            <a:ext cx="2286000"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600" b="1" smtClean="0"/>
              <a:t>Understanding CLEP Facts &amp; Benefits  </a:t>
            </a:r>
          </a:p>
        </p:txBody>
      </p:sp>
      <p:pic>
        <p:nvPicPr>
          <p:cNvPr id="18434" name="Picture 2"/>
          <p:cNvPicPr>
            <a:picLocks noChangeAspect="1" noChangeArrowheads="1"/>
          </p:cNvPicPr>
          <p:nvPr/>
        </p:nvPicPr>
        <p:blipFill>
          <a:blip r:embed="rId3" cstate="print"/>
          <a:srcRect/>
          <a:stretch>
            <a:fillRect/>
          </a:stretch>
        </p:blipFill>
        <p:spPr bwMode="auto">
          <a:xfrm>
            <a:off x="2057400" y="2286000"/>
            <a:ext cx="49530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152400" y="2438400"/>
            <a:ext cx="5638800" cy="4267200"/>
          </a:xfrm>
        </p:spPr>
        <p:txBody>
          <a:bodyPr/>
          <a:lstStyle/>
          <a:p>
            <a:r>
              <a:rPr lang="en-US" smtClean="0"/>
              <a:t>Student may want to discuss with VA advisor</a:t>
            </a:r>
          </a:p>
          <a:p>
            <a:r>
              <a:rPr lang="en-US" smtClean="0"/>
              <a:t>Student may need to talk to Testing Center</a:t>
            </a:r>
          </a:p>
          <a:p>
            <a:r>
              <a:rPr lang="en-US" smtClean="0"/>
              <a:t>Student may need to talk with Admissions &amp; Records</a:t>
            </a:r>
          </a:p>
          <a:p>
            <a:r>
              <a:rPr lang="en-US" smtClean="0"/>
              <a:t>Student may need to talk with Department/Program chair</a:t>
            </a:r>
          </a:p>
        </p:txBody>
      </p:sp>
      <p:sp>
        <p:nvSpPr>
          <p:cNvPr id="60418" name="Title 1"/>
          <p:cNvSpPr>
            <a:spLocks noGrp="1"/>
          </p:cNvSpPr>
          <p:nvPr>
            <p:ph type="title"/>
          </p:nvPr>
        </p:nvSpPr>
        <p:spPr/>
        <p:txBody>
          <a:bodyPr/>
          <a:lstStyle/>
          <a:p>
            <a:r>
              <a:rPr lang="en-US" smtClean="0"/>
              <a:t>Time for a Decision</a:t>
            </a:r>
          </a:p>
        </p:txBody>
      </p:sp>
      <p:pic>
        <p:nvPicPr>
          <p:cNvPr id="60419" name="Picture 2"/>
          <p:cNvPicPr>
            <a:picLocks noChangeAspect="1" noChangeArrowheads="1"/>
          </p:cNvPicPr>
          <p:nvPr/>
        </p:nvPicPr>
        <p:blipFill>
          <a:blip r:embed="rId2" cstate="print"/>
          <a:srcRect/>
          <a:stretch>
            <a:fillRect/>
          </a:stretch>
        </p:blipFill>
        <p:spPr bwMode="auto">
          <a:xfrm>
            <a:off x="5791200" y="3962400"/>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Responsibility Check List</a:t>
            </a:r>
          </a:p>
        </p:txBody>
      </p:sp>
      <p:sp>
        <p:nvSpPr>
          <p:cNvPr id="4" name="Content Placeholder 3"/>
          <p:cNvSpPr>
            <a:spLocks noGrp="1"/>
          </p:cNvSpPr>
          <p:nvPr>
            <p:ph sz="quarter" idx="13"/>
          </p:nvPr>
        </p:nvSpPr>
        <p:spPr>
          <a:xfrm>
            <a:off x="676275" y="2679700"/>
            <a:ext cx="3822700" cy="3446463"/>
          </a:xfrm>
        </p:spPr>
        <p:txBody>
          <a:bodyPr rtlCol="0">
            <a:normAutofit/>
          </a:bodyPr>
          <a:lstStyle/>
          <a:p>
            <a:pPr marL="82296" indent="0" fontAlgn="auto">
              <a:spcAft>
                <a:spcPts val="0"/>
              </a:spcAft>
              <a:buFont typeface="Symbol" pitchFamily="18" charset="2"/>
              <a:buNone/>
              <a:defRPr/>
            </a:pPr>
            <a:r>
              <a:rPr lang="en-US" dirty="0" smtClean="0"/>
              <a:t>Advisor</a:t>
            </a:r>
          </a:p>
          <a:p>
            <a:pPr marL="274320" indent="-274320" fontAlgn="auto">
              <a:spcAft>
                <a:spcPts val="0"/>
              </a:spcAft>
              <a:defRPr/>
            </a:pPr>
            <a:r>
              <a:rPr lang="en-US" dirty="0" smtClean="0"/>
              <a:t>Be well versed in policy</a:t>
            </a:r>
          </a:p>
          <a:p>
            <a:pPr marL="274320" indent="-274320" fontAlgn="auto">
              <a:spcAft>
                <a:spcPts val="0"/>
              </a:spcAft>
              <a:defRPr/>
            </a:pPr>
            <a:r>
              <a:rPr lang="en-US" dirty="0" smtClean="0"/>
              <a:t>Identify CLEP student</a:t>
            </a:r>
          </a:p>
          <a:p>
            <a:pPr marL="274320" indent="-274320" fontAlgn="auto">
              <a:spcAft>
                <a:spcPts val="0"/>
              </a:spcAft>
              <a:defRPr/>
            </a:pPr>
            <a:r>
              <a:rPr lang="en-US" dirty="0" smtClean="0"/>
              <a:t>Educate CLEP student</a:t>
            </a:r>
          </a:p>
          <a:p>
            <a:pPr marL="274320" indent="-274320" fontAlgn="auto">
              <a:spcAft>
                <a:spcPts val="0"/>
              </a:spcAft>
              <a:defRPr/>
            </a:pPr>
            <a:r>
              <a:rPr lang="en-US" dirty="0" smtClean="0"/>
              <a:t>Be an advocate</a:t>
            </a:r>
          </a:p>
          <a:p>
            <a:pPr marL="274320" indent="-274320" fontAlgn="auto">
              <a:spcAft>
                <a:spcPts val="0"/>
              </a:spcAft>
              <a:defRPr/>
            </a:pPr>
            <a:r>
              <a:rPr lang="en-US" dirty="0" smtClean="0"/>
              <a:t>Stay current</a:t>
            </a:r>
            <a:endParaRPr lang="en-US" dirty="0"/>
          </a:p>
        </p:txBody>
      </p:sp>
      <p:sp>
        <p:nvSpPr>
          <p:cNvPr id="5" name="Content Placeholder 4"/>
          <p:cNvSpPr>
            <a:spLocks noGrp="1"/>
          </p:cNvSpPr>
          <p:nvPr>
            <p:ph sz="quarter" idx="14"/>
          </p:nvPr>
        </p:nvSpPr>
        <p:spPr>
          <a:xfrm>
            <a:off x="4645025" y="2679700"/>
            <a:ext cx="3822700" cy="3446463"/>
          </a:xfrm>
        </p:spPr>
        <p:txBody>
          <a:bodyPr rtlCol="0">
            <a:normAutofit/>
          </a:bodyPr>
          <a:lstStyle/>
          <a:p>
            <a:pPr marL="82296" indent="0" fontAlgn="auto">
              <a:spcAft>
                <a:spcPts val="0"/>
              </a:spcAft>
              <a:buFont typeface="Symbol" pitchFamily="18" charset="2"/>
              <a:buNone/>
              <a:defRPr/>
            </a:pPr>
            <a:r>
              <a:rPr lang="en-US" dirty="0" smtClean="0"/>
              <a:t>Student</a:t>
            </a:r>
          </a:p>
          <a:p>
            <a:pPr marL="274320" indent="-274320" fontAlgn="auto">
              <a:spcAft>
                <a:spcPts val="0"/>
              </a:spcAft>
              <a:defRPr/>
            </a:pPr>
            <a:r>
              <a:rPr lang="en-US" dirty="0" smtClean="0"/>
              <a:t>What exam(s) may I take</a:t>
            </a:r>
          </a:p>
          <a:p>
            <a:pPr marL="274320" indent="-274320" fontAlgn="auto">
              <a:spcAft>
                <a:spcPts val="0"/>
              </a:spcAft>
              <a:defRPr/>
            </a:pPr>
            <a:r>
              <a:rPr lang="en-US" dirty="0" smtClean="0"/>
              <a:t>How do I get credit</a:t>
            </a:r>
          </a:p>
          <a:p>
            <a:pPr marL="274320" indent="-274320" fontAlgn="auto">
              <a:spcAft>
                <a:spcPts val="0"/>
              </a:spcAft>
              <a:defRPr/>
            </a:pPr>
            <a:r>
              <a:rPr lang="en-US" dirty="0" smtClean="0"/>
              <a:t>What will transfer</a:t>
            </a:r>
          </a:p>
          <a:p>
            <a:pPr marL="274320" indent="-274320" fontAlgn="auto">
              <a:spcAft>
                <a:spcPts val="0"/>
              </a:spcAft>
              <a:defRPr/>
            </a:pPr>
            <a:r>
              <a:rPr lang="en-US" dirty="0" smtClean="0"/>
              <a:t>Know deadlines</a:t>
            </a:r>
          </a:p>
          <a:p>
            <a:pPr marL="274320" indent="-274320" fontAlgn="auto">
              <a:spcAft>
                <a:spcPts val="0"/>
              </a:spcAft>
              <a:defRPr/>
            </a:pPr>
            <a:r>
              <a:rPr lang="en-US" dirty="0" smtClean="0"/>
              <a:t>Follow through</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77250" cy="1143000"/>
          </a:xfrm>
        </p:spPr>
        <p:txBody>
          <a:bodyPr rtlCol="0">
            <a:normAutofit fontScale="90000"/>
          </a:bodyPr>
          <a:lstStyle/>
          <a:p>
            <a:pPr fontAlgn="auto">
              <a:spcAft>
                <a:spcPts val="0"/>
              </a:spcAft>
              <a:defRPr/>
            </a:pPr>
            <a:r>
              <a:rPr lang="en-US" dirty="0" smtClean="0">
                <a:solidFill>
                  <a:schemeClr val="bg1"/>
                </a:solidFill>
              </a:rPr>
              <a:t>Identify Leaders for Implementation</a:t>
            </a:r>
            <a:endParaRPr lang="en-US" dirty="0">
              <a:solidFill>
                <a:schemeClr val="bg1"/>
              </a:solidFill>
            </a:endParaRPr>
          </a:p>
        </p:txBody>
      </p:sp>
      <p:pic>
        <p:nvPicPr>
          <p:cNvPr id="62466" name="Picture 2"/>
          <p:cNvPicPr>
            <a:picLocks noChangeAspect="1" noChangeArrowheads="1"/>
          </p:cNvPicPr>
          <p:nvPr/>
        </p:nvPicPr>
        <p:blipFill>
          <a:blip r:embed="rId2" cstate="print"/>
          <a:srcRect/>
          <a:stretch>
            <a:fillRect/>
          </a:stretch>
        </p:blipFill>
        <p:spPr bwMode="auto">
          <a:xfrm>
            <a:off x="1676400" y="2590800"/>
            <a:ext cx="5486400" cy="436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274320" indent="-274320" fontAlgn="auto">
              <a:spcAft>
                <a:spcPts val="0"/>
              </a:spcAft>
              <a:defRPr/>
            </a:pPr>
            <a:r>
              <a:rPr lang="en-US" dirty="0" smtClean="0"/>
              <a:t>Testing Directors</a:t>
            </a:r>
          </a:p>
          <a:p>
            <a:pPr marL="274320" indent="-274320" fontAlgn="auto">
              <a:spcAft>
                <a:spcPts val="0"/>
              </a:spcAft>
              <a:defRPr/>
            </a:pPr>
            <a:r>
              <a:rPr lang="en-US" dirty="0" smtClean="0"/>
              <a:t>Dean of Student Services</a:t>
            </a:r>
          </a:p>
          <a:p>
            <a:pPr marL="274320" indent="-274320" fontAlgn="auto">
              <a:spcAft>
                <a:spcPts val="0"/>
              </a:spcAft>
              <a:defRPr/>
            </a:pPr>
            <a:r>
              <a:rPr lang="en-US" dirty="0" smtClean="0"/>
              <a:t>Dean of Instruction</a:t>
            </a:r>
          </a:p>
          <a:p>
            <a:pPr marL="274320" indent="-274320" fontAlgn="auto">
              <a:spcAft>
                <a:spcPts val="0"/>
              </a:spcAft>
              <a:defRPr/>
            </a:pPr>
            <a:r>
              <a:rPr lang="en-US" dirty="0" smtClean="0"/>
              <a:t>Director of Advising</a:t>
            </a:r>
          </a:p>
          <a:p>
            <a:pPr marL="274320" indent="-274320" fontAlgn="auto">
              <a:spcAft>
                <a:spcPts val="0"/>
              </a:spcAft>
              <a:defRPr/>
            </a:pPr>
            <a:r>
              <a:rPr lang="en-US" dirty="0" smtClean="0"/>
              <a:t>State committees</a:t>
            </a:r>
          </a:p>
          <a:p>
            <a:pPr lvl="1" indent="-274320" fontAlgn="auto">
              <a:spcAft>
                <a:spcPts val="0"/>
              </a:spcAft>
              <a:defRPr/>
            </a:pPr>
            <a:r>
              <a:rPr lang="en-US" dirty="0" smtClean="0"/>
              <a:t>Faculty</a:t>
            </a:r>
          </a:p>
          <a:p>
            <a:pPr lvl="1" indent="-274320" fontAlgn="auto">
              <a:spcAft>
                <a:spcPts val="0"/>
              </a:spcAft>
              <a:defRPr/>
            </a:pPr>
            <a:r>
              <a:rPr lang="en-US" dirty="0" smtClean="0"/>
              <a:t>Advisors</a:t>
            </a:r>
          </a:p>
          <a:p>
            <a:pPr marL="274320" indent="-274320" fontAlgn="auto">
              <a:spcAft>
                <a:spcPts val="0"/>
              </a:spcAft>
              <a:defRPr/>
            </a:pPr>
            <a:r>
              <a:rPr lang="en-US" dirty="0" smtClean="0"/>
              <a:t>Legislators</a:t>
            </a:r>
          </a:p>
        </p:txBody>
      </p:sp>
      <p:sp>
        <p:nvSpPr>
          <p:cNvPr id="63490" name="Title 1"/>
          <p:cNvSpPr>
            <a:spLocks noGrp="1"/>
          </p:cNvSpPr>
          <p:nvPr>
            <p:ph type="title"/>
          </p:nvPr>
        </p:nvSpPr>
        <p:spPr/>
        <p:txBody>
          <a:bodyPr/>
          <a:lstStyle/>
          <a:p>
            <a:r>
              <a:rPr lang="en-US" smtClean="0"/>
              <a:t>Key Leaders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7772400" cy="4267200"/>
          </a:xfrm>
        </p:spPr>
        <p:txBody>
          <a:bodyPr/>
          <a:lstStyle/>
          <a:p>
            <a:r>
              <a:rPr lang="en-US" sz="3200" smtClean="0"/>
              <a:t>Identify change</a:t>
            </a:r>
          </a:p>
          <a:p>
            <a:r>
              <a:rPr lang="en-US" sz="3200" smtClean="0"/>
              <a:t>Create a plan</a:t>
            </a:r>
          </a:p>
          <a:p>
            <a:r>
              <a:rPr lang="en-US" sz="3200" smtClean="0"/>
              <a:t>Identify appropriate committee members</a:t>
            </a:r>
          </a:p>
          <a:p>
            <a:r>
              <a:rPr lang="en-US" sz="3200" smtClean="0"/>
              <a:t>Student input</a:t>
            </a:r>
          </a:p>
          <a:p>
            <a:r>
              <a:rPr lang="en-US" sz="3200" smtClean="0"/>
              <a:t>Faculty</a:t>
            </a:r>
          </a:p>
          <a:p>
            <a:r>
              <a:rPr lang="en-US" sz="3200" smtClean="0"/>
              <a:t>Research</a:t>
            </a:r>
          </a:p>
        </p:txBody>
      </p:sp>
      <p:sp>
        <p:nvSpPr>
          <p:cNvPr id="64514" name="Title 1"/>
          <p:cNvSpPr>
            <a:spLocks noGrp="1"/>
          </p:cNvSpPr>
          <p:nvPr>
            <p:ph type="title"/>
          </p:nvPr>
        </p:nvSpPr>
        <p:spPr/>
        <p:txBody>
          <a:bodyPr/>
          <a:lstStyle/>
          <a:p>
            <a:r>
              <a:rPr lang="en-US" sz="4800" smtClean="0"/>
              <a:t>Implement Change</a:t>
            </a:r>
          </a:p>
        </p:txBody>
      </p:sp>
      <p:pic>
        <p:nvPicPr>
          <p:cNvPr id="64515" name="Picture 2"/>
          <p:cNvPicPr>
            <a:picLocks noChangeAspect="1" noChangeArrowheads="1"/>
          </p:cNvPicPr>
          <p:nvPr/>
        </p:nvPicPr>
        <p:blipFill>
          <a:blip r:embed="rId2" cstate="print"/>
          <a:srcRect/>
          <a:stretch>
            <a:fillRect/>
          </a:stretch>
        </p:blipFill>
        <p:spPr bwMode="auto">
          <a:xfrm>
            <a:off x="5257800" y="3886200"/>
            <a:ext cx="3289300" cy="2432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871538" y="2286000"/>
            <a:ext cx="7408862" cy="4343400"/>
          </a:xfrm>
        </p:spPr>
        <p:txBody>
          <a:bodyPr/>
          <a:lstStyle/>
          <a:p>
            <a:r>
              <a:rPr lang="en-US" smtClean="0"/>
              <a:t>Process</a:t>
            </a:r>
          </a:p>
          <a:p>
            <a:pPr lvl="1"/>
            <a:r>
              <a:rPr lang="en-US" smtClean="0"/>
              <a:t>What departments are impacted?</a:t>
            </a:r>
          </a:p>
          <a:p>
            <a:pPr lvl="1"/>
            <a:r>
              <a:rPr lang="en-US" smtClean="0"/>
              <a:t>What makes sense for students?</a:t>
            </a:r>
          </a:p>
          <a:p>
            <a:pPr lvl="1"/>
            <a:r>
              <a:rPr lang="en-US" smtClean="0"/>
              <a:t>Payment</a:t>
            </a:r>
          </a:p>
          <a:p>
            <a:r>
              <a:rPr lang="en-US" smtClean="0"/>
              <a:t>Marketing</a:t>
            </a:r>
          </a:p>
          <a:p>
            <a:pPr lvl="1"/>
            <a:r>
              <a:rPr lang="en-US" smtClean="0"/>
              <a:t>Free materials</a:t>
            </a:r>
          </a:p>
          <a:p>
            <a:pPr lvl="1"/>
            <a:r>
              <a:rPr lang="en-US" smtClean="0"/>
              <a:t>Opportunities to tell students</a:t>
            </a:r>
          </a:p>
          <a:p>
            <a:r>
              <a:rPr lang="en-US" smtClean="0"/>
              <a:t>Evaluate</a:t>
            </a:r>
          </a:p>
          <a:p>
            <a:pPr lvl="1"/>
            <a:r>
              <a:rPr lang="en-US" smtClean="0"/>
              <a:t>Feedback surveys</a:t>
            </a:r>
          </a:p>
          <a:p>
            <a:pPr lvl="1"/>
            <a:r>
              <a:rPr lang="en-US" smtClean="0"/>
              <a:t>Data Reports</a:t>
            </a:r>
          </a:p>
          <a:p>
            <a:pPr lvl="1"/>
            <a:endParaRPr lang="en-US" smtClean="0"/>
          </a:p>
        </p:txBody>
      </p:sp>
      <p:sp>
        <p:nvSpPr>
          <p:cNvPr id="65538" name="Title 1"/>
          <p:cNvSpPr>
            <a:spLocks noGrp="1"/>
          </p:cNvSpPr>
          <p:nvPr>
            <p:ph type="title"/>
          </p:nvPr>
        </p:nvSpPr>
        <p:spPr/>
        <p:txBody>
          <a:bodyPr/>
          <a:lstStyle/>
          <a:p>
            <a:r>
              <a:rPr lang="en-US" smtClean="0"/>
              <a:t>Key Questions for Change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idx="1"/>
          </p:nvPr>
        </p:nvSpPr>
        <p:spPr/>
        <p:txBody>
          <a:bodyPr/>
          <a:lstStyle/>
          <a:p>
            <a:r>
              <a:rPr lang="en-US" smtClean="0"/>
              <a:t>State wide systems</a:t>
            </a:r>
          </a:p>
          <a:p>
            <a:pPr lvl="1"/>
            <a:r>
              <a:rPr lang="en-US" smtClean="0"/>
              <a:t>2-year</a:t>
            </a:r>
          </a:p>
          <a:p>
            <a:pPr lvl="1"/>
            <a:r>
              <a:rPr lang="en-US" smtClean="0"/>
              <a:t>4-year</a:t>
            </a:r>
          </a:p>
          <a:p>
            <a:r>
              <a:rPr lang="en-US" smtClean="0"/>
              <a:t>Guarantee transfer within a state</a:t>
            </a:r>
          </a:p>
          <a:p>
            <a:r>
              <a:rPr lang="en-US" smtClean="0"/>
              <a:t>Identify key players</a:t>
            </a:r>
          </a:p>
          <a:p>
            <a:pPr lvl="1"/>
            <a:r>
              <a:rPr lang="en-US" smtClean="0"/>
              <a:t>Faculty</a:t>
            </a:r>
          </a:p>
          <a:p>
            <a:pPr lvl="1"/>
            <a:r>
              <a:rPr lang="en-US" smtClean="0"/>
              <a:t>Deans</a:t>
            </a:r>
          </a:p>
          <a:p>
            <a:pPr lvl="1"/>
            <a:r>
              <a:rPr lang="en-US" smtClean="0"/>
              <a:t>System presidents</a:t>
            </a:r>
          </a:p>
          <a:p>
            <a:endParaRPr lang="en-US" smtClean="0"/>
          </a:p>
        </p:txBody>
      </p:sp>
      <p:sp>
        <p:nvSpPr>
          <p:cNvPr id="66562" name="Title 1"/>
          <p:cNvSpPr>
            <a:spLocks noGrp="1"/>
          </p:cNvSpPr>
          <p:nvPr>
            <p:ph type="title"/>
          </p:nvPr>
        </p:nvSpPr>
        <p:spPr/>
        <p:txBody>
          <a:bodyPr/>
          <a:lstStyle/>
          <a:p>
            <a:r>
              <a:rPr lang="en-US" smtClean="0"/>
              <a:t>Promote/Create/Implement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rtlCol="0">
            <a:normAutofit lnSpcReduction="10000"/>
          </a:bodyPr>
          <a:lstStyle/>
          <a:p>
            <a:pPr marL="274320" indent="-274320" fontAlgn="auto">
              <a:spcAft>
                <a:spcPts val="0"/>
              </a:spcAft>
              <a:defRPr/>
            </a:pPr>
            <a:r>
              <a:rPr lang="en-US" dirty="0" smtClean="0"/>
              <a:t>Directors	</a:t>
            </a:r>
          </a:p>
          <a:p>
            <a:pPr lvl="1" indent="-274320" fontAlgn="auto">
              <a:spcAft>
                <a:spcPts val="0"/>
              </a:spcAft>
              <a:defRPr/>
            </a:pPr>
            <a:r>
              <a:rPr lang="en-US" dirty="0" smtClean="0"/>
              <a:t>Important to have key leaders</a:t>
            </a:r>
          </a:p>
          <a:p>
            <a:pPr lvl="1" indent="-274320" fontAlgn="auto">
              <a:spcAft>
                <a:spcPts val="0"/>
              </a:spcAft>
              <a:defRPr/>
            </a:pPr>
            <a:r>
              <a:rPr lang="en-US" dirty="0" smtClean="0"/>
              <a:t>Testing</a:t>
            </a:r>
          </a:p>
          <a:p>
            <a:pPr lvl="1" indent="-274320" fontAlgn="auto">
              <a:spcAft>
                <a:spcPts val="0"/>
              </a:spcAft>
              <a:defRPr/>
            </a:pPr>
            <a:r>
              <a:rPr lang="en-US" dirty="0" smtClean="0"/>
              <a:t>Instruction</a:t>
            </a:r>
          </a:p>
          <a:p>
            <a:pPr marL="274320" indent="-274320" fontAlgn="auto">
              <a:spcAft>
                <a:spcPts val="0"/>
              </a:spcAft>
              <a:defRPr/>
            </a:pPr>
            <a:r>
              <a:rPr lang="en-US" dirty="0" smtClean="0"/>
              <a:t>Support Staff</a:t>
            </a:r>
          </a:p>
          <a:p>
            <a:pPr lvl="1" indent="-274320" fontAlgn="auto">
              <a:spcAft>
                <a:spcPts val="0"/>
              </a:spcAft>
              <a:defRPr/>
            </a:pPr>
            <a:r>
              <a:rPr lang="en-US" dirty="0" smtClean="0"/>
              <a:t>Invaluable resource</a:t>
            </a:r>
          </a:p>
          <a:p>
            <a:pPr lvl="1" indent="-274320" fontAlgn="auto">
              <a:spcAft>
                <a:spcPts val="0"/>
              </a:spcAft>
              <a:defRPr/>
            </a:pPr>
            <a:r>
              <a:rPr lang="en-US" dirty="0" smtClean="0"/>
              <a:t>Great ideas</a:t>
            </a:r>
          </a:p>
          <a:p>
            <a:pPr marL="274320" indent="-274320" fontAlgn="auto">
              <a:spcAft>
                <a:spcPts val="0"/>
              </a:spcAft>
              <a:defRPr/>
            </a:pPr>
            <a:r>
              <a:rPr lang="en-US" dirty="0" smtClean="0"/>
              <a:t>Students</a:t>
            </a:r>
          </a:p>
          <a:p>
            <a:pPr lvl="1" indent="-274320" fontAlgn="auto">
              <a:spcAft>
                <a:spcPts val="0"/>
              </a:spcAft>
              <a:defRPr/>
            </a:pPr>
            <a:r>
              <a:rPr lang="en-US" dirty="0" smtClean="0"/>
              <a:t>Know their needs</a:t>
            </a:r>
          </a:p>
          <a:p>
            <a:pPr marL="274320" indent="-274320" fontAlgn="auto">
              <a:spcAft>
                <a:spcPts val="0"/>
              </a:spcAft>
              <a:defRPr/>
            </a:pPr>
            <a:endParaRPr lang="en-US" dirty="0"/>
          </a:p>
        </p:txBody>
      </p:sp>
      <p:sp>
        <p:nvSpPr>
          <p:cNvPr id="67586" name="Title 2"/>
          <p:cNvSpPr>
            <a:spLocks noGrp="1"/>
          </p:cNvSpPr>
          <p:nvPr>
            <p:ph type="title"/>
          </p:nvPr>
        </p:nvSpPr>
        <p:spPr/>
        <p:txBody>
          <a:bodyPr/>
          <a:lstStyle/>
          <a:p>
            <a:r>
              <a:rPr lang="en-US" smtClean="0"/>
              <a:t>How to Recruit Committee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p:txBody>
          <a:bodyPr/>
          <a:lstStyle/>
          <a:p>
            <a:r>
              <a:rPr lang="en-US" smtClean="0"/>
              <a:t>No need to reinvent the wheel</a:t>
            </a:r>
          </a:p>
          <a:p>
            <a:r>
              <a:rPr lang="en-US" smtClean="0"/>
              <a:t>Data critical to your cause</a:t>
            </a:r>
          </a:p>
          <a:p>
            <a:r>
              <a:rPr lang="en-US" smtClean="0"/>
              <a:t>National organizations</a:t>
            </a:r>
          </a:p>
          <a:p>
            <a:pPr lvl="1"/>
            <a:r>
              <a:rPr lang="en-US" smtClean="0"/>
              <a:t>College Board</a:t>
            </a:r>
          </a:p>
          <a:p>
            <a:pPr lvl="1"/>
            <a:r>
              <a:rPr lang="en-US" smtClean="0"/>
              <a:t>ACT</a:t>
            </a:r>
          </a:p>
          <a:p>
            <a:pPr lvl="1"/>
            <a:r>
              <a:rPr lang="en-US" smtClean="0"/>
              <a:t>NCTA</a:t>
            </a:r>
          </a:p>
          <a:p>
            <a:r>
              <a:rPr lang="en-US" smtClean="0"/>
              <a:t>Webmaster</a:t>
            </a:r>
          </a:p>
        </p:txBody>
      </p:sp>
      <p:sp>
        <p:nvSpPr>
          <p:cNvPr id="68610" name="Title 1"/>
          <p:cNvSpPr>
            <a:spLocks noGrp="1"/>
          </p:cNvSpPr>
          <p:nvPr>
            <p:ph type="title"/>
          </p:nvPr>
        </p:nvSpPr>
        <p:spPr/>
        <p:txBody>
          <a:bodyPr/>
          <a:lstStyle/>
          <a:p>
            <a:r>
              <a:rPr lang="en-US" smtClean="0"/>
              <a:t>Resources for Change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rtlCol="0">
            <a:normAutofit fontScale="90000"/>
          </a:bodyPr>
          <a:lstStyle/>
          <a:p>
            <a:pPr fontAlgn="auto">
              <a:spcAft>
                <a:spcPts val="0"/>
              </a:spcAft>
              <a:defRPr/>
            </a:pPr>
            <a:r>
              <a:rPr lang="en-US" dirty="0" smtClean="0">
                <a:solidFill>
                  <a:schemeClr val="bg1"/>
                </a:solidFill>
              </a:rPr>
              <a:t/>
            </a:r>
            <a:br>
              <a:rPr lang="en-US" dirty="0" smtClean="0">
                <a:solidFill>
                  <a:schemeClr val="bg1"/>
                </a:solidFill>
              </a:rPr>
            </a:br>
            <a:r>
              <a:rPr lang="en-US" dirty="0" smtClean="0">
                <a:solidFill>
                  <a:schemeClr val="bg1"/>
                </a:solidFill>
              </a:rPr>
              <a:t>Need More Information?</a:t>
            </a:r>
            <a:br>
              <a:rPr lang="en-US" dirty="0" smtClean="0">
                <a:solidFill>
                  <a:schemeClr val="bg1"/>
                </a:solidFill>
              </a:rPr>
            </a:br>
            <a:endParaRPr lang="en-US" dirty="0" smtClean="0">
              <a:solidFill>
                <a:schemeClr val="bg1"/>
              </a:solidFill>
            </a:endParaRPr>
          </a:p>
        </p:txBody>
      </p:sp>
      <p:sp>
        <p:nvSpPr>
          <p:cNvPr id="69634" name="Rectangle 3"/>
          <p:cNvSpPr>
            <a:spLocks noGrp="1"/>
          </p:cNvSpPr>
          <p:nvPr>
            <p:ph type="body" idx="1"/>
          </p:nvPr>
        </p:nvSpPr>
        <p:spPr>
          <a:xfrm>
            <a:off x="457200" y="2590800"/>
            <a:ext cx="8229600" cy="4114800"/>
          </a:xfrm>
        </p:spPr>
        <p:txBody>
          <a:bodyPr/>
          <a:lstStyle/>
          <a:p>
            <a:pPr algn="ctr">
              <a:lnSpc>
                <a:spcPct val="70000"/>
              </a:lnSpc>
              <a:buFont typeface="Arial" charset="0"/>
              <a:buNone/>
            </a:pPr>
            <a:endParaRPr lang="en-US" sz="1900" smtClean="0">
              <a:latin typeface="Univers LT Std 45 Light"/>
            </a:endParaRPr>
          </a:p>
          <a:p>
            <a:pPr algn="ctr">
              <a:lnSpc>
                <a:spcPct val="70000"/>
              </a:lnSpc>
              <a:buFont typeface="Arial" charset="0"/>
              <a:buNone/>
            </a:pPr>
            <a:r>
              <a:rPr lang="en-US" smtClean="0"/>
              <a:t>CLEP website for professionals: </a:t>
            </a:r>
          </a:p>
          <a:p>
            <a:pPr algn="ctr">
              <a:lnSpc>
                <a:spcPct val="70000"/>
              </a:lnSpc>
              <a:buFont typeface="Arial" charset="0"/>
              <a:buNone/>
            </a:pPr>
            <a:r>
              <a:rPr lang="en-US" b="1" u="sng" smtClean="0">
                <a:solidFill>
                  <a:srgbClr val="0070C0"/>
                </a:solidFill>
              </a:rPr>
              <a:t>professionals.collegeboard.com/clep</a:t>
            </a:r>
          </a:p>
          <a:p>
            <a:pPr>
              <a:lnSpc>
                <a:spcPct val="70000"/>
              </a:lnSpc>
              <a:buFont typeface="Arial" charset="0"/>
              <a:buNone/>
            </a:pPr>
            <a:endParaRPr lang="en-US" smtClean="0"/>
          </a:p>
          <a:p>
            <a:pPr algn="ctr">
              <a:lnSpc>
                <a:spcPct val="70000"/>
              </a:lnSpc>
              <a:buFont typeface="Arial" charset="0"/>
              <a:buNone/>
            </a:pPr>
            <a:r>
              <a:rPr lang="en-US" smtClean="0"/>
              <a:t>CLEP website for students: </a:t>
            </a:r>
          </a:p>
          <a:p>
            <a:pPr algn="ctr">
              <a:lnSpc>
                <a:spcPct val="70000"/>
              </a:lnSpc>
              <a:buFont typeface="Arial" charset="0"/>
              <a:buNone/>
            </a:pPr>
            <a:r>
              <a:rPr lang="en-US" b="1" u="sng" smtClean="0">
                <a:solidFill>
                  <a:srgbClr val="0070C0"/>
                </a:solidFill>
              </a:rPr>
              <a:t>www.collegeboard.com/clep</a:t>
            </a:r>
          </a:p>
          <a:p>
            <a:pPr>
              <a:lnSpc>
                <a:spcPct val="70000"/>
              </a:lnSpc>
              <a:buFont typeface="Arial" charset="0"/>
              <a:buNone/>
            </a:pPr>
            <a:endParaRPr lang="en-US" smtClean="0"/>
          </a:p>
          <a:p>
            <a:pPr algn="ctr">
              <a:lnSpc>
                <a:spcPct val="70000"/>
              </a:lnSpc>
              <a:buFont typeface="Arial" charset="0"/>
              <a:buNone/>
            </a:pPr>
            <a:r>
              <a:rPr lang="en-US" smtClean="0"/>
              <a:t>CLEP email address:</a:t>
            </a:r>
          </a:p>
          <a:p>
            <a:pPr algn="ctr">
              <a:lnSpc>
                <a:spcPct val="70000"/>
              </a:lnSpc>
              <a:buFont typeface="Arial" charset="0"/>
              <a:buNone/>
            </a:pPr>
            <a:r>
              <a:rPr lang="en-US" b="1" u="sng" smtClean="0">
                <a:solidFill>
                  <a:srgbClr val="0070C0"/>
                </a:solidFill>
              </a:rPr>
              <a:t>CLEP@collegeboard.org</a:t>
            </a:r>
          </a:p>
          <a:p>
            <a:pPr>
              <a:lnSpc>
                <a:spcPct val="70000"/>
              </a:lnSpc>
              <a:buFont typeface="Arial" charset="0"/>
              <a:buNone/>
            </a:pPr>
            <a:endParaRPr lang="en-US" smtClean="0">
              <a:hlinkClick r:id="rId4"/>
            </a:endParaRPr>
          </a:p>
          <a:p>
            <a:pPr>
              <a:lnSpc>
                <a:spcPct val="70000"/>
              </a:lnSpc>
              <a:buFont typeface="Arial" charset="0"/>
              <a:buNone/>
            </a:pPr>
            <a:endParaRPr lang="en-US" smtClean="0">
              <a:hlinkClick r:id="rId4"/>
            </a:endParaRPr>
          </a:p>
          <a:p>
            <a:pPr>
              <a:lnSpc>
                <a:spcPct val="70000"/>
              </a:lnSpc>
              <a:buFont typeface="Arial" charset="0"/>
              <a:buNone/>
            </a:pPr>
            <a:endParaRPr lang="en-US" smtClean="0">
              <a:hlinkClick r:id="rId4"/>
            </a:endParaRPr>
          </a:p>
          <a:p>
            <a:pPr algn="ctr">
              <a:lnSpc>
                <a:spcPct val="70000"/>
              </a:lnSpc>
              <a:buFont typeface="Arial" charset="0"/>
              <a:buNone/>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304800" y="2560638"/>
            <a:ext cx="8229600" cy="4297362"/>
          </a:xfrm>
        </p:spPr>
        <p:txBody>
          <a:bodyPr rtlCol="0">
            <a:normAutofit/>
          </a:bodyPr>
          <a:lstStyle/>
          <a:p>
            <a:pPr marL="274320" indent="-274320" fontAlgn="auto">
              <a:lnSpc>
                <a:spcPct val="80000"/>
              </a:lnSpc>
              <a:spcBef>
                <a:spcPts val="0"/>
              </a:spcBef>
              <a:spcAft>
                <a:spcPts val="0"/>
              </a:spcAft>
              <a:buFont typeface="Symbol" pitchFamily="18" charset="2"/>
              <a:buNone/>
              <a:defRPr/>
            </a:pPr>
            <a:r>
              <a:rPr lang="en-US" sz="2600" dirty="0" smtClean="0"/>
              <a:t>CLEP allows students to </a:t>
            </a:r>
            <a:r>
              <a:rPr lang="en-US" sz="2600" u="sng" dirty="0" smtClean="0">
                <a:solidFill>
                  <a:schemeClr val="accent2">
                    <a:lumMod val="75000"/>
                  </a:schemeClr>
                </a:solidFill>
              </a:rPr>
              <a:t>demonstrate</a:t>
            </a:r>
            <a:r>
              <a:rPr lang="en-US" sz="2600" dirty="0" smtClean="0">
                <a:solidFill>
                  <a:srgbClr val="FF0000"/>
                </a:solidFill>
              </a:rPr>
              <a:t> </a:t>
            </a:r>
            <a:r>
              <a:rPr lang="en-US" sz="2600" dirty="0" smtClean="0"/>
              <a:t>that they have acquired </a:t>
            </a:r>
            <a:r>
              <a:rPr lang="en-US" sz="2600" u="sng" dirty="0" smtClean="0">
                <a:solidFill>
                  <a:schemeClr val="accent2">
                    <a:lumMod val="75000"/>
                  </a:schemeClr>
                </a:solidFill>
              </a:rPr>
              <a:t>mastery of college-level course content</a:t>
            </a:r>
            <a:r>
              <a:rPr lang="en-US" sz="2600" dirty="0" smtClean="0">
                <a:solidFill>
                  <a:srgbClr val="0070C0"/>
                </a:solidFill>
              </a:rPr>
              <a:t>. </a:t>
            </a:r>
            <a:r>
              <a:rPr lang="en-US" sz="2600" dirty="0" smtClean="0">
                <a:solidFill>
                  <a:schemeClr val="tx1"/>
                </a:solidFill>
              </a:rPr>
              <a:t/>
            </a:r>
            <a:br>
              <a:rPr lang="en-US" sz="2600" dirty="0" smtClean="0">
                <a:solidFill>
                  <a:schemeClr val="tx1"/>
                </a:solidFill>
              </a:rPr>
            </a:br>
            <a:endParaRPr lang="en-US" sz="2600" dirty="0" smtClean="0">
              <a:solidFill>
                <a:schemeClr val="tx1"/>
              </a:solidFill>
            </a:endParaRPr>
          </a:p>
          <a:p>
            <a:pPr marL="274320" indent="-274320" fontAlgn="auto">
              <a:lnSpc>
                <a:spcPct val="80000"/>
              </a:lnSpc>
              <a:spcAft>
                <a:spcPts val="0"/>
              </a:spcAft>
              <a:buFont typeface="Symbol" pitchFamily="18" charset="2"/>
              <a:buNone/>
              <a:defRPr/>
            </a:pPr>
            <a:r>
              <a:rPr lang="en-US" sz="2600" dirty="0" smtClean="0"/>
              <a:t>CLEP allows students to </a:t>
            </a:r>
            <a:r>
              <a:rPr lang="en-US" sz="2600" u="sng" dirty="0" smtClean="0">
                <a:solidFill>
                  <a:schemeClr val="accent2">
                    <a:lumMod val="75000"/>
                  </a:schemeClr>
                </a:solidFill>
              </a:rPr>
              <a:t>translate</a:t>
            </a:r>
            <a:r>
              <a:rPr lang="en-US" sz="2600" dirty="0" smtClean="0">
                <a:solidFill>
                  <a:srgbClr val="FF0000"/>
                </a:solidFill>
              </a:rPr>
              <a:t> </a:t>
            </a:r>
            <a:r>
              <a:rPr lang="en-US" sz="2600" dirty="0" smtClean="0"/>
              <a:t>that knowledge into </a:t>
            </a:r>
            <a:r>
              <a:rPr lang="en-US" sz="2600" u="sng" dirty="0" smtClean="0">
                <a:solidFill>
                  <a:schemeClr val="accent2">
                    <a:lumMod val="75000"/>
                  </a:schemeClr>
                </a:solidFill>
              </a:rPr>
              <a:t>college credit </a:t>
            </a:r>
            <a:r>
              <a:rPr lang="en-US" sz="2600" dirty="0" smtClean="0"/>
              <a:t>that is commonly recognized by passing any of the program’s exams. </a:t>
            </a:r>
          </a:p>
          <a:p>
            <a:pPr marL="274320" indent="-274320" fontAlgn="auto">
              <a:lnSpc>
                <a:spcPct val="80000"/>
              </a:lnSpc>
              <a:spcBef>
                <a:spcPts val="0"/>
              </a:spcBef>
              <a:spcAft>
                <a:spcPts val="0"/>
              </a:spcAft>
              <a:buFont typeface="Arial" charset="0"/>
              <a:buNone/>
              <a:defRPr/>
            </a:pPr>
            <a:endParaRPr lang="en-US" sz="2600" dirty="0" smtClean="0"/>
          </a:p>
          <a:p>
            <a:pPr marL="274320" indent="-274320" fontAlgn="auto">
              <a:lnSpc>
                <a:spcPct val="80000"/>
              </a:lnSpc>
              <a:spcBef>
                <a:spcPts val="1000"/>
              </a:spcBef>
              <a:spcAft>
                <a:spcPts val="0"/>
              </a:spcAft>
              <a:buFont typeface="Symbol" pitchFamily="18" charset="2"/>
              <a:buNone/>
              <a:defRPr/>
            </a:pPr>
            <a:r>
              <a:rPr lang="en-US" sz="2600" dirty="0" smtClean="0"/>
              <a:t>CLEP allows diverse groups, including traditional and non-traditional learners, adult students, and military service members to </a:t>
            </a:r>
            <a:r>
              <a:rPr lang="en-US" sz="2600" u="sng" dirty="0" smtClean="0">
                <a:solidFill>
                  <a:schemeClr val="accent2">
                    <a:lumMod val="75000"/>
                  </a:schemeClr>
                </a:solidFill>
              </a:rPr>
              <a:t>save time and money </a:t>
            </a:r>
            <a:r>
              <a:rPr lang="en-US" sz="2600" dirty="0" smtClean="0"/>
              <a:t>as they pursue a college degree.</a:t>
            </a:r>
          </a:p>
        </p:txBody>
      </p:sp>
      <p:sp>
        <p:nvSpPr>
          <p:cNvPr id="20482" name="Rectangle 2"/>
          <p:cNvSpPr>
            <a:spLocks noGrp="1"/>
          </p:cNvSpPr>
          <p:nvPr>
            <p:ph type="title"/>
          </p:nvPr>
        </p:nvSpPr>
        <p:spPr>
          <a:xfrm>
            <a:off x="838200" y="685800"/>
            <a:ext cx="7772400" cy="1143000"/>
          </a:xfrm>
        </p:spPr>
        <p:txBody>
          <a:bodyPr/>
          <a:lstStyle/>
          <a:p>
            <a:r>
              <a:rPr lang="en-US" smtClean="0">
                <a:solidFill>
                  <a:schemeClr val="bg1"/>
                </a:solidFill>
              </a:rPr>
              <a:t>Core Purposes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idx="1"/>
          </p:nvPr>
        </p:nvSpPr>
        <p:spPr>
          <a:xfrm>
            <a:off x="457200" y="1905000"/>
            <a:ext cx="7497763" cy="4800600"/>
          </a:xfrm>
        </p:spPr>
        <p:txBody>
          <a:bodyPr/>
          <a:lstStyle/>
          <a:p>
            <a:r>
              <a:rPr lang="en-US" sz="2800" smtClean="0"/>
              <a:t>Educate your teams</a:t>
            </a:r>
          </a:p>
          <a:p>
            <a:r>
              <a:rPr lang="en-US" sz="2800" smtClean="0"/>
              <a:t>Evaluate current methodology </a:t>
            </a:r>
          </a:p>
          <a:p>
            <a:r>
              <a:rPr lang="en-US" sz="2800" smtClean="0"/>
              <a:t>Create a plan for implementation of CLEP policies </a:t>
            </a:r>
          </a:p>
          <a:p>
            <a:r>
              <a:rPr lang="en-US" sz="2800" smtClean="0"/>
              <a:t>Eliminate road blocks for students </a:t>
            </a:r>
          </a:p>
          <a:p>
            <a:r>
              <a:rPr lang="en-US" sz="2800" smtClean="0"/>
              <a:t>Identify key leaders</a:t>
            </a:r>
          </a:p>
          <a:p>
            <a:r>
              <a:rPr lang="en-US" sz="2800" smtClean="0"/>
              <a:t>Identify recommendations for change</a:t>
            </a:r>
          </a:p>
          <a:p>
            <a:r>
              <a:rPr lang="en-US" sz="2800" smtClean="0"/>
              <a:t>Identify resources</a:t>
            </a:r>
          </a:p>
          <a:p>
            <a:r>
              <a:rPr lang="en-US" sz="2800" smtClean="0"/>
              <a:t>Take ACTION!</a:t>
            </a:r>
          </a:p>
        </p:txBody>
      </p:sp>
      <p:sp>
        <p:nvSpPr>
          <p:cNvPr id="71682" name="Title 1"/>
          <p:cNvSpPr>
            <a:spLocks noGrp="1"/>
          </p:cNvSpPr>
          <p:nvPr>
            <p:ph type="title"/>
          </p:nvPr>
        </p:nvSpPr>
        <p:spPr/>
        <p:txBody>
          <a:bodyPr/>
          <a:lstStyle/>
          <a:p>
            <a:r>
              <a:rPr lang="en-US" smtClean="0"/>
              <a:t>Summary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5"/>
          <p:cNvSpPr>
            <a:spLocks noGrp="1"/>
          </p:cNvSpPr>
          <p:nvPr>
            <p:ph type="body" sz="half" idx="2"/>
          </p:nvPr>
        </p:nvSpPr>
        <p:spPr>
          <a:xfrm>
            <a:off x="914400" y="3581400"/>
            <a:ext cx="3352800" cy="1905000"/>
          </a:xfrm>
        </p:spPr>
        <p:txBody>
          <a:bodyPr/>
          <a:lstStyle/>
          <a:p>
            <a:pPr>
              <a:spcBef>
                <a:spcPct val="0"/>
              </a:spcBef>
            </a:pPr>
            <a:endParaRPr lang="en-US" smtClean="0"/>
          </a:p>
        </p:txBody>
      </p:sp>
      <p:sp>
        <p:nvSpPr>
          <p:cNvPr id="72706" name="Title 1"/>
          <p:cNvSpPr>
            <a:spLocks noGrp="1"/>
          </p:cNvSpPr>
          <p:nvPr>
            <p:ph type="title"/>
          </p:nvPr>
        </p:nvSpPr>
        <p:spPr>
          <a:xfrm>
            <a:off x="914400" y="2286000"/>
            <a:ext cx="3352800" cy="1252538"/>
          </a:xfrm>
        </p:spPr>
        <p:txBody>
          <a:bodyPr/>
          <a:lstStyle/>
          <a:p>
            <a:endParaRPr lang="en-US" smtClean="0"/>
          </a:p>
        </p:txBody>
      </p:sp>
      <p:sp>
        <p:nvSpPr>
          <p:cNvPr id="3" name="Content Placeholder 2"/>
          <p:cNvSpPr>
            <a:spLocks noGrp="1"/>
          </p:cNvSpPr>
          <p:nvPr>
            <p:ph idx="1"/>
          </p:nvPr>
        </p:nvSpPr>
        <p:spPr>
          <a:xfrm>
            <a:off x="4765675" y="-33338"/>
            <a:ext cx="4191000" cy="3992563"/>
          </a:xfrm>
        </p:spPr>
        <p:txBody>
          <a:bodyPr rtlCol="0">
            <a:normAutofit/>
          </a:bodyPr>
          <a:lstStyle/>
          <a:p>
            <a:pPr marL="0" indent="0" fontAlgn="auto">
              <a:spcAft>
                <a:spcPts val="0"/>
              </a:spcAft>
              <a:buFont typeface="Symbol" pitchFamily="18" charset="2"/>
              <a:buNone/>
              <a:defRPr/>
            </a:pPr>
            <a:endParaRPr lang="en-US" dirty="0" smtClean="0"/>
          </a:p>
          <a:p>
            <a:pPr marL="0" indent="0" fontAlgn="auto">
              <a:spcAft>
                <a:spcPts val="0"/>
              </a:spcAft>
              <a:buFont typeface="Symbol" pitchFamily="18" charset="2"/>
              <a:buNone/>
              <a:defRPr/>
            </a:pPr>
            <a:endParaRPr lang="en-US" dirty="0"/>
          </a:p>
          <a:p>
            <a:pPr marL="0" indent="0" algn="ctr" fontAlgn="auto">
              <a:spcAft>
                <a:spcPts val="0"/>
              </a:spcAft>
              <a:buFont typeface="Symbol" pitchFamily="18" charset="2"/>
              <a:buNone/>
              <a:defRPr/>
            </a:pPr>
            <a:r>
              <a:rPr lang="en-US" sz="6000" dirty="0" smtClean="0"/>
              <a:t>Are you for student success?</a:t>
            </a:r>
          </a:p>
          <a:p>
            <a:pPr marL="274320" indent="-274320" fontAlgn="auto">
              <a:spcAft>
                <a:spcPts val="0"/>
              </a:spcAft>
              <a:defRPr/>
            </a:pPr>
            <a:endParaRPr lang="en-US" dirty="0"/>
          </a:p>
        </p:txBody>
      </p:sp>
      <p:pic>
        <p:nvPicPr>
          <p:cNvPr id="72708" name="Picture 2"/>
          <p:cNvPicPr>
            <a:picLocks noChangeAspect="1" noChangeArrowheads="1"/>
          </p:cNvPicPr>
          <p:nvPr/>
        </p:nvPicPr>
        <p:blipFill>
          <a:blip r:embed="rId2" cstate="print"/>
          <a:srcRect/>
          <a:stretch>
            <a:fillRect/>
          </a:stretch>
        </p:blipFill>
        <p:spPr bwMode="auto">
          <a:xfrm>
            <a:off x="1143000" y="1752600"/>
            <a:ext cx="3238500" cy="404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a:xfrm>
            <a:off x="533400" y="2819400"/>
            <a:ext cx="7497763" cy="1143000"/>
          </a:xfrm>
        </p:spPr>
        <p:txBody>
          <a:bodyPr/>
          <a:lstStyle/>
          <a:p>
            <a:r>
              <a:rPr lang="en-US" smtClean="0">
                <a:solidFill>
                  <a:schemeClr val="tx1"/>
                </a:solidFill>
              </a:rPr>
              <a:t>Discussion/Questions/Wrap</a:t>
            </a:r>
            <a:r>
              <a:rPr lang="en-US" smtClean="0"/>
              <a:t> </a:t>
            </a:r>
            <a:r>
              <a:rPr lang="en-US" smtClean="0">
                <a:solidFill>
                  <a:schemeClr val="tx1"/>
                </a:solidFill>
              </a:rPr>
              <a:t>Up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4"/>
          <p:cNvSpPr>
            <a:spLocks noGrp="1"/>
          </p:cNvSpPr>
          <p:nvPr>
            <p:ph type="ctrTitle"/>
          </p:nvPr>
        </p:nvSpPr>
        <p:spPr>
          <a:xfrm>
            <a:off x="1371600" y="1447800"/>
            <a:ext cx="7407275" cy="1471613"/>
          </a:xfrm>
        </p:spPr>
        <p:txBody>
          <a:bodyPr/>
          <a:lstStyle/>
          <a:p>
            <a:r>
              <a:rPr lang="en-US" sz="9600" smtClean="0">
                <a:latin typeface="Harrington" pitchFamily="82" charset="0"/>
              </a:rPr>
              <a:t>Thank you!</a:t>
            </a:r>
          </a:p>
        </p:txBody>
      </p:sp>
      <p:sp>
        <p:nvSpPr>
          <p:cNvPr id="74754" name="Subtitle 2"/>
          <p:cNvSpPr>
            <a:spLocks noGrp="1"/>
          </p:cNvSpPr>
          <p:nvPr>
            <p:ph type="subTitle" idx="1"/>
          </p:nvPr>
        </p:nvSpPr>
        <p:spPr>
          <a:xfrm>
            <a:off x="1371600" y="3429000"/>
            <a:ext cx="7407275" cy="1828800"/>
          </a:xfrm>
        </p:spPr>
        <p:txBody>
          <a:bodyPr/>
          <a:lstStyle/>
          <a:p>
            <a:r>
              <a:rPr lang="en-US" smtClean="0">
                <a:latin typeface="Harrington" pitchFamily="82" charset="0"/>
              </a:rPr>
              <a:t>Deborah Anderson M.Ed.</a:t>
            </a:r>
          </a:p>
          <a:p>
            <a:r>
              <a:rPr lang="en-US" smtClean="0">
                <a:latin typeface="Harrington" pitchFamily="82" charset="0"/>
              </a:rPr>
              <a:t>Higher Education Consultant </a:t>
            </a:r>
          </a:p>
          <a:p>
            <a:r>
              <a:rPr lang="en-US" smtClean="0">
                <a:hlinkClick r:id="rId2"/>
              </a:rPr>
              <a:t>Deb.anderson1952@gmail.com</a:t>
            </a:r>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362200"/>
          <a:ext cx="7010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itle 1"/>
          <p:cNvSpPr>
            <a:spLocks noGrp="1"/>
          </p:cNvSpPr>
          <p:nvPr>
            <p:ph type="title"/>
          </p:nvPr>
        </p:nvSpPr>
        <p:spPr>
          <a:xfrm>
            <a:off x="2286000" y="914400"/>
            <a:ext cx="6205538" cy="668338"/>
          </a:xfrm>
        </p:spPr>
        <p:txBody>
          <a:bodyPr/>
          <a:lstStyle/>
          <a:p>
            <a:r>
              <a:rPr lang="en-US" smtClean="0">
                <a:latin typeface="Arial" charset="0"/>
                <a:cs typeface="Arial" charset="0"/>
              </a:rPr>
              <a:t>CLEP Offers Colleges…</a:t>
            </a:r>
            <a:br>
              <a:rPr lang="en-US" smtClean="0">
                <a:latin typeface="Arial" charset="0"/>
                <a:cs typeface="Arial" charset="0"/>
              </a:rPr>
            </a:b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057400"/>
            <a:ext cx="5257800" cy="4524375"/>
          </a:xfrm>
          <a:prstGeom prst="rect">
            <a:avLst/>
          </a:prstGeom>
          <a:noFill/>
        </p:spPr>
        <p:txBody>
          <a:bodyPr>
            <a:spAutoFit/>
          </a:bodyPr>
          <a:lstStyle/>
          <a:p>
            <a:pPr fontAlgn="auto">
              <a:spcBef>
                <a:spcPts val="0"/>
              </a:spcBef>
              <a:spcAft>
                <a:spcPts val="0"/>
              </a:spcAft>
              <a:defRPr/>
            </a:pPr>
            <a:r>
              <a:rPr lang="en-US" sz="2800" dirty="0">
                <a:latin typeface="+mn-lt"/>
              </a:rPr>
              <a:t>What age group do you think has the largest percentage of CPL students? </a:t>
            </a:r>
          </a:p>
          <a:p>
            <a:pPr fontAlgn="auto">
              <a:spcBef>
                <a:spcPts val="0"/>
              </a:spcBef>
              <a:spcAft>
                <a:spcPts val="0"/>
              </a:spcAft>
              <a:defRPr/>
            </a:pPr>
            <a:endParaRPr lang="en-US" sz="2800" dirty="0">
              <a:latin typeface="+mn-lt"/>
            </a:endParaRPr>
          </a:p>
          <a:p>
            <a:pPr marL="342900" indent="-342900" fontAlgn="auto">
              <a:spcBef>
                <a:spcPts val="0"/>
              </a:spcBef>
              <a:spcAft>
                <a:spcPts val="0"/>
              </a:spcAft>
              <a:buFontTx/>
              <a:buAutoNum type="alphaUcPeriod"/>
              <a:defRPr/>
            </a:pPr>
            <a:r>
              <a:rPr lang="en-US" sz="2800" dirty="0">
                <a:latin typeface="+mn-lt"/>
              </a:rPr>
              <a:t>Under 18</a:t>
            </a:r>
          </a:p>
          <a:p>
            <a:pPr marL="342900" indent="-342900" fontAlgn="auto">
              <a:spcBef>
                <a:spcPts val="0"/>
              </a:spcBef>
              <a:spcAft>
                <a:spcPts val="0"/>
              </a:spcAft>
              <a:buFontTx/>
              <a:buAutoNum type="alphaUcPeriod"/>
              <a:defRPr/>
            </a:pPr>
            <a:r>
              <a:rPr lang="en-US" sz="2800" dirty="0">
                <a:latin typeface="+mn-lt"/>
              </a:rPr>
              <a:t>18-22</a:t>
            </a:r>
          </a:p>
          <a:p>
            <a:pPr marL="342900" indent="-342900" fontAlgn="auto">
              <a:spcBef>
                <a:spcPts val="0"/>
              </a:spcBef>
              <a:spcAft>
                <a:spcPts val="0"/>
              </a:spcAft>
              <a:buFontTx/>
              <a:buAutoNum type="alphaUcPeriod"/>
              <a:defRPr/>
            </a:pPr>
            <a:r>
              <a:rPr lang="en-US" sz="2800" dirty="0">
                <a:latin typeface="+mn-lt"/>
              </a:rPr>
              <a:t>23-29</a:t>
            </a:r>
          </a:p>
          <a:p>
            <a:pPr marL="342900" indent="-342900" fontAlgn="auto">
              <a:spcBef>
                <a:spcPts val="0"/>
              </a:spcBef>
              <a:spcAft>
                <a:spcPts val="0"/>
              </a:spcAft>
              <a:buFontTx/>
              <a:buAutoNum type="alphaUcPeriod"/>
              <a:defRPr/>
            </a:pPr>
            <a:r>
              <a:rPr lang="en-US" sz="2800" dirty="0">
                <a:latin typeface="+mn-lt"/>
              </a:rPr>
              <a:t>30-35</a:t>
            </a:r>
          </a:p>
          <a:p>
            <a:pPr marL="342900" indent="-342900" fontAlgn="auto">
              <a:spcBef>
                <a:spcPts val="0"/>
              </a:spcBef>
              <a:spcAft>
                <a:spcPts val="0"/>
              </a:spcAft>
              <a:buFontTx/>
              <a:buAutoNum type="alphaUcPeriod"/>
              <a:defRPr/>
            </a:pPr>
            <a:r>
              <a:rPr lang="en-US" sz="2800" dirty="0">
                <a:latin typeface="+mn-lt"/>
              </a:rPr>
              <a:t>36 &amp; older</a:t>
            </a:r>
          </a:p>
          <a:p>
            <a:pPr marL="342900" indent="-342900" fontAlgn="auto">
              <a:spcBef>
                <a:spcPts val="0"/>
              </a:spcBef>
              <a:spcAft>
                <a:spcPts val="0"/>
              </a:spcAft>
              <a:buFontTx/>
              <a:buAutoNum type="alphaUcPeriod"/>
              <a:defRPr/>
            </a:pPr>
            <a:endParaRPr lang="en-US" dirty="0">
              <a:latin typeface="+mn-lt"/>
            </a:endParaRPr>
          </a:p>
          <a:p>
            <a:pPr marL="342900" indent="-342900" fontAlgn="auto">
              <a:spcBef>
                <a:spcPts val="0"/>
              </a:spcBef>
              <a:spcAft>
                <a:spcPts val="0"/>
              </a:spcAft>
              <a:buFontTx/>
              <a:buAutoNum type="alphaUcPeriod"/>
              <a:defRPr/>
            </a:pPr>
            <a:endParaRPr lang="en-US" dirty="0">
              <a:latin typeface="+mn-lt"/>
            </a:endParaRPr>
          </a:p>
        </p:txBody>
      </p:sp>
      <p:pic>
        <p:nvPicPr>
          <p:cNvPr id="24578" name="Picture 2"/>
          <p:cNvPicPr>
            <a:picLocks noChangeAspect="1" noChangeArrowheads="1"/>
          </p:cNvPicPr>
          <p:nvPr/>
        </p:nvPicPr>
        <p:blipFill>
          <a:blip r:embed="rId2" cstate="print"/>
          <a:srcRect/>
          <a:stretch>
            <a:fillRect/>
          </a:stretch>
        </p:blipFill>
        <p:spPr bwMode="auto">
          <a:xfrm>
            <a:off x="5410200" y="4191000"/>
            <a:ext cx="3397250"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54038" y="533400"/>
            <a:ext cx="8589962" cy="990600"/>
          </a:xfrm>
        </p:spPr>
        <p:txBody>
          <a:bodyPr rtlCol="0">
            <a:normAutofit fontScale="90000"/>
          </a:bodyPr>
          <a:lstStyle/>
          <a:p>
            <a:pPr fontAlgn="auto">
              <a:spcAft>
                <a:spcPts val="0"/>
              </a:spcAft>
              <a:defRPr/>
            </a:pPr>
            <a:r>
              <a:rPr lang="en-US" b="1" dirty="0" smtClean="0">
                <a:solidFill>
                  <a:schemeClr val="bg1"/>
                </a:solidFill>
                <a:effectLst>
                  <a:outerShdw blurRad="38100" dist="38100" dir="2700000" algn="tl">
                    <a:srgbClr val="000000">
                      <a:alpha val="43137"/>
                    </a:srgbClr>
                  </a:outerShdw>
                </a:effectLst>
              </a:rPr>
              <a:t>Age Group Breakdown</a:t>
            </a:r>
            <a:r>
              <a:rPr lang="en-US" dirty="0" smtClean="0">
                <a:solidFill>
                  <a:schemeClr val="bg1"/>
                </a:solidFill>
              </a:rPr>
              <a:t/>
            </a:r>
            <a:br>
              <a:rPr lang="en-US" dirty="0" smtClean="0">
                <a:solidFill>
                  <a:schemeClr val="bg1"/>
                </a:solidFill>
              </a:rPr>
            </a:br>
            <a:r>
              <a:rPr lang="en-US" sz="2400" i="1" dirty="0" smtClean="0">
                <a:solidFill>
                  <a:schemeClr val="bg1"/>
                </a:solidFill>
              </a:rPr>
              <a:t>Exams Administered to National Candidates, 2009-10</a:t>
            </a:r>
          </a:p>
        </p:txBody>
      </p:sp>
      <p:graphicFrame>
        <p:nvGraphicFramePr>
          <p:cNvPr id="1090" name="Object 66"/>
          <p:cNvGraphicFramePr>
            <a:graphicFrameLocks/>
          </p:cNvGraphicFramePr>
          <p:nvPr/>
        </p:nvGraphicFramePr>
        <p:xfrm>
          <a:off x="304800" y="2308225"/>
          <a:ext cx="6096000" cy="4368800"/>
        </p:xfrm>
        <a:graphic>
          <a:graphicData uri="http://schemas.openxmlformats.org/presentationml/2006/ole">
            <p:oleObj spid="_x0000_s1090" r:id="rId4" imgW="6096528" imgH="4066384" progId="Excel.Sheet.8">
              <p:embed/>
            </p:oleObj>
          </a:graphicData>
        </a:graphic>
      </p:graphicFrame>
      <p:sp>
        <p:nvSpPr>
          <p:cNvPr id="4" name="TextBox 3"/>
          <p:cNvSpPr txBox="1"/>
          <p:nvPr/>
        </p:nvSpPr>
        <p:spPr>
          <a:xfrm>
            <a:off x="6019800" y="6400800"/>
            <a:ext cx="2965450" cy="276225"/>
          </a:xfrm>
          <a:prstGeom prst="rect">
            <a:avLst/>
          </a:prstGeom>
          <a:solidFill>
            <a:schemeClr val="tx2">
              <a:lumMod val="20000"/>
              <a:lumOff val="80000"/>
            </a:schemeClr>
          </a:solidFill>
          <a:ln w="28575">
            <a:solidFill>
              <a:schemeClr val="accent1">
                <a:lumMod val="75000"/>
              </a:schemeClr>
            </a:solidFill>
          </a:ln>
        </p:spPr>
        <p:txBody>
          <a:bodyPr wrap="none">
            <a:spAutoFit/>
          </a:bodyPr>
          <a:lstStyle/>
          <a:p>
            <a:pPr fontAlgn="auto">
              <a:spcBef>
                <a:spcPts val="0"/>
              </a:spcBef>
              <a:spcAft>
                <a:spcPts val="0"/>
              </a:spcAft>
              <a:defRPr/>
            </a:pPr>
            <a:r>
              <a:rPr lang="en-US" sz="1200" dirty="0">
                <a:latin typeface="Arial" pitchFamily="34" charset="0"/>
                <a:cs typeface="Arial" pitchFamily="34" charset="0"/>
              </a:rPr>
              <a:t>There are no age requirements for CLEP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457200" y="2590800"/>
            <a:ext cx="7772400" cy="3657600"/>
          </a:xfrm>
        </p:spPr>
        <p:txBody>
          <a:bodyPr/>
          <a:lstStyle/>
          <a:p>
            <a:r>
              <a:rPr lang="en-US" sz="3200" smtClean="0"/>
              <a:t>Save time for students</a:t>
            </a:r>
            <a:endParaRPr lang="en-US" sz="1800" smtClean="0"/>
          </a:p>
          <a:p>
            <a:r>
              <a:rPr lang="en-US" sz="3200" smtClean="0"/>
              <a:t>Save money for students</a:t>
            </a:r>
          </a:p>
          <a:p>
            <a:r>
              <a:rPr lang="en-US" sz="3200" smtClean="0"/>
              <a:t>Allow students to enroll in higher level courses sooner</a:t>
            </a:r>
          </a:p>
          <a:p>
            <a:r>
              <a:rPr lang="en-US" sz="3200" smtClean="0"/>
              <a:t>Earlier graduation </a:t>
            </a:r>
          </a:p>
        </p:txBody>
      </p:sp>
      <p:sp>
        <p:nvSpPr>
          <p:cNvPr id="3" name="Title 2"/>
          <p:cNvSpPr>
            <a:spLocks noGrp="1"/>
          </p:cNvSpPr>
          <p:nvPr>
            <p:ph type="title"/>
          </p:nvPr>
        </p:nvSpPr>
        <p:spPr>
          <a:xfrm>
            <a:off x="1344613" y="609600"/>
            <a:ext cx="7772400" cy="1020763"/>
          </a:xfrm>
        </p:spPr>
        <p:txBody>
          <a:bodyPr rtlCol="0">
            <a:normAutofit fontScale="90000"/>
          </a:bodyPr>
          <a:lstStyle/>
          <a:p>
            <a:pPr fontAlgn="auto">
              <a:spcAft>
                <a:spcPts val="0"/>
              </a:spcAft>
              <a:defRPr/>
            </a:pPr>
            <a:r>
              <a:rPr lang="en-US" sz="4800" dirty="0" smtClean="0"/>
              <a:t>How Does CLEP Apply to Students?</a:t>
            </a:r>
            <a:endParaRPr 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6"/>
          <p:cNvSpPr>
            <a:spLocks noGrp="1"/>
          </p:cNvSpPr>
          <p:nvPr>
            <p:ph type="title"/>
          </p:nvPr>
        </p:nvSpPr>
        <p:spPr>
          <a:xfrm>
            <a:off x="1447800" y="457200"/>
            <a:ext cx="7497763" cy="1143000"/>
          </a:xfrm>
        </p:spPr>
        <p:txBody>
          <a:bodyPr/>
          <a:lstStyle/>
          <a:p>
            <a:r>
              <a:rPr lang="en-US" smtClean="0"/>
              <a:t>What is Happening Now?</a:t>
            </a:r>
          </a:p>
        </p:txBody>
      </p:sp>
      <p:pic>
        <p:nvPicPr>
          <p:cNvPr id="29698" name="Picture 2"/>
          <p:cNvPicPr>
            <a:picLocks noChangeAspect="1" noChangeArrowheads="1"/>
          </p:cNvPicPr>
          <p:nvPr/>
        </p:nvPicPr>
        <p:blipFill>
          <a:blip r:embed="rId2" cstate="print"/>
          <a:srcRect/>
          <a:stretch>
            <a:fillRect/>
          </a:stretch>
        </p:blipFill>
        <p:spPr bwMode="auto">
          <a:xfrm>
            <a:off x="1524000" y="2743200"/>
            <a:ext cx="508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45f924f3-6396-457b-8510-f1c475d3cd30"/>
  <p:tag name="ANNOTATION_COUNT" val="0"/>
  <p:tag name="ELAPSEDTIME" val="18.0"/>
  <p:tag name="ARTICULATE_SLIDE_PAUSE" val="1"/>
  <p:tag name="ARTICULATE_NAV_LEVEL" val="1"/>
  <p:tag name="ARTICULATE_SLIDE_PRESENTER" val="Corey S Vigdor"/>
  <p:tag name="ARTICULATE_SLIDE_PRESENTER_GUID" val="7D800DE1711D"/>
  <p:tag name="ARTICULATE_PLAYLIST_ID" val="-1"/>
  <p:tag name="ARTICULATE_VIEW_MODE" val="0"/>
  <p:tag name="ARTICULATE_LOCK_SLIDE" val="0"/>
  <p:tag name="ARTICULATE_NEXT_BUTTON_ID" val="326"/>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2762ba45-3953-44b6-8a25-8a101318c9d9"/>
  <p:tag name="ANNOTATION_COUNT" val="0"/>
  <p:tag name="ELAPSEDTIME" val="23.0"/>
  <p:tag name="ARTICULATE_SLIDE_PAUSE" val="1"/>
  <p:tag name="ARTICULATE_NAV_LEVEL" val="1"/>
  <p:tag name="ARTICULATE_SLIDE_PRESENTER" val="Corey S Vigdor"/>
  <p:tag name="ARTICULATE_SLIDE_PRESENTER_GUID" val="7D800DE1711D"/>
  <p:tag name="ARTICULATE_PLAYLIST_ID" val="-1"/>
  <p:tag name="ARTICULATE_VIEW_MODE" val="0"/>
  <p:tag name="ARTICULATE_LOCK_SLIDE" val="0"/>
  <p:tag name="ARTICULATE_SLIDE_NAV" val="28"/>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1836</TotalTime>
  <Words>1427</Words>
  <Application>Microsoft Office PowerPoint</Application>
  <PresentationFormat>On-screen Show (4:3)</PresentationFormat>
  <Paragraphs>293</Paragraphs>
  <Slides>43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Waveform</vt:lpstr>
      <vt:lpstr>Microsoft Office Excel 97-2003 Worksheet</vt:lpstr>
      <vt:lpstr>  CLEP—Helping Your Students Succeed and Your Institution Thrive</vt:lpstr>
      <vt:lpstr>Top Ten List</vt:lpstr>
      <vt:lpstr>Understanding CLEP Facts &amp; Benefits  </vt:lpstr>
      <vt:lpstr>Core Purposes</vt:lpstr>
      <vt:lpstr>CLEP Offers Colleges… </vt:lpstr>
      <vt:lpstr>Slide 6</vt:lpstr>
      <vt:lpstr>Age Group Breakdown Exams Administered to National Candidates, 2009-10</vt:lpstr>
      <vt:lpstr>How Does CLEP Apply to Students?</vt:lpstr>
      <vt:lpstr>What is Happening Now?</vt:lpstr>
      <vt:lpstr>Evaluate Current Methodology </vt:lpstr>
      <vt:lpstr> </vt:lpstr>
      <vt:lpstr>Military Credit </vt:lpstr>
      <vt:lpstr>Colorado Community College System</vt:lpstr>
      <vt:lpstr>Possible Road Blocks</vt:lpstr>
      <vt:lpstr>Consider these questions:</vt:lpstr>
      <vt:lpstr>Student Road Blocks</vt:lpstr>
      <vt:lpstr>Comments I hear from advisors</vt:lpstr>
      <vt:lpstr>Faculty can be a Road Block</vt:lpstr>
      <vt:lpstr>Slide 19</vt:lpstr>
      <vt:lpstr>Solutions with Faculty</vt:lpstr>
      <vt:lpstr>Who are CPL Students?</vt:lpstr>
      <vt:lpstr>Identify CPL Students</vt:lpstr>
      <vt:lpstr>CPL Students Continued</vt:lpstr>
      <vt:lpstr>Responsibilities</vt:lpstr>
      <vt:lpstr>Focus on All Students</vt:lpstr>
      <vt:lpstr>A New Set of Lenses</vt:lpstr>
      <vt:lpstr>Educate Departments on CLEP</vt:lpstr>
      <vt:lpstr>Sample Websites</vt:lpstr>
      <vt:lpstr>Identify Decision Makers</vt:lpstr>
      <vt:lpstr>Time for a Decision</vt:lpstr>
      <vt:lpstr>Responsibility Check List</vt:lpstr>
      <vt:lpstr>Identify Leaders for Implementation</vt:lpstr>
      <vt:lpstr>Key Leaders</vt:lpstr>
      <vt:lpstr>Implement Change</vt:lpstr>
      <vt:lpstr>Key Questions for Change</vt:lpstr>
      <vt:lpstr>Promote/Create/Implement</vt:lpstr>
      <vt:lpstr>How to Recruit Committee</vt:lpstr>
      <vt:lpstr>Resources for Change</vt:lpstr>
      <vt:lpstr> Need More Information? </vt:lpstr>
      <vt:lpstr>Summary</vt:lpstr>
      <vt:lpstr>Slide 41</vt:lpstr>
      <vt:lpstr>Discussion/Questions/Wrap Up</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deb.anderson</dc:creator>
  <cp:lastModifiedBy>FRCC</cp:lastModifiedBy>
  <cp:revision>105</cp:revision>
  <cp:lastPrinted>2011-06-16T15:01:07Z</cp:lastPrinted>
  <dcterms:created xsi:type="dcterms:W3CDTF">2011-05-23T19:20:05Z</dcterms:created>
  <dcterms:modified xsi:type="dcterms:W3CDTF">2011-11-04T13:40:56Z</dcterms:modified>
</cp:coreProperties>
</file>